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1"/>
  </p:handoutMasterIdLst>
  <p:sldIdLst>
    <p:sldId id="256" r:id="rId2"/>
    <p:sldId id="258" r:id="rId3"/>
    <p:sldId id="257" r:id="rId4"/>
    <p:sldId id="260" r:id="rId5"/>
    <p:sldId id="261" r:id="rId6"/>
    <p:sldId id="264" r:id="rId7"/>
    <p:sldId id="263" r:id="rId8"/>
    <p:sldId id="265" r:id="rId9"/>
    <p:sldId id="266" r:id="rId10"/>
  </p:sldIdLst>
  <p:sldSz cx="9144000" cy="6858000" type="screen4x3"/>
  <p:notesSz cx="6669088"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665" cy="49641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6866" y="0"/>
            <a:ext cx="2890665" cy="496412"/>
          </a:xfrm>
          <a:prstGeom prst="rect">
            <a:avLst/>
          </a:prstGeom>
        </p:spPr>
        <p:txBody>
          <a:bodyPr vert="horz" lIns="91440" tIns="45720" rIns="91440" bIns="45720" rtlCol="0"/>
          <a:lstStyle>
            <a:lvl1pPr algn="r">
              <a:defRPr sz="1200"/>
            </a:lvl1pPr>
          </a:lstStyle>
          <a:p>
            <a:fld id="{CA33C37C-4C89-44B7-9E1B-F36292D8BA2F}" type="datetimeFigureOut">
              <a:rPr lang="en-GB" smtClean="0"/>
              <a:t>26/01/2016</a:t>
            </a:fld>
            <a:endParaRPr lang="en-GB"/>
          </a:p>
        </p:txBody>
      </p:sp>
      <p:sp>
        <p:nvSpPr>
          <p:cNvPr id="4" name="Footer Placeholder 3"/>
          <p:cNvSpPr>
            <a:spLocks noGrp="1"/>
          </p:cNvSpPr>
          <p:nvPr>
            <p:ph type="ftr" sz="quarter" idx="2"/>
          </p:nvPr>
        </p:nvSpPr>
        <p:spPr>
          <a:xfrm>
            <a:off x="0" y="9430218"/>
            <a:ext cx="2890665" cy="49641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6866" y="9430218"/>
            <a:ext cx="2890665" cy="496412"/>
          </a:xfrm>
          <a:prstGeom prst="rect">
            <a:avLst/>
          </a:prstGeom>
        </p:spPr>
        <p:txBody>
          <a:bodyPr vert="horz" lIns="91440" tIns="45720" rIns="91440" bIns="45720" rtlCol="0" anchor="b"/>
          <a:lstStyle>
            <a:lvl1pPr algn="r">
              <a:defRPr sz="1200"/>
            </a:lvl1pPr>
          </a:lstStyle>
          <a:p>
            <a:fld id="{86E4BE78-CD66-4E23-8077-62F3B943118D}" type="slidenum">
              <a:rPr lang="en-GB" smtClean="0"/>
              <a:t>‹#›</a:t>
            </a:fld>
            <a:endParaRPr lang="en-GB"/>
          </a:p>
        </p:txBody>
      </p:sp>
    </p:spTree>
    <p:extLst>
      <p:ext uri="{BB962C8B-B14F-4D97-AF65-F5344CB8AC3E}">
        <p14:creationId xmlns:p14="http://schemas.microsoft.com/office/powerpoint/2010/main" val="3740733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A2D0F73-A150-43BE-AE0B-42F3A19F4406}" type="datetimeFigureOut">
              <a:rPr lang="en-GB" smtClean="0"/>
              <a:t>26/01/2016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8D02A6-98DA-46DA-BA61-91CDFF02B0B5}" type="slidenum">
              <a:rPr lang="en-GB" smtClean="0"/>
              <a:t>‹#›</a:t>
            </a:fld>
            <a:endParaRPr lang="en-GB"/>
          </a:p>
        </p:txBody>
      </p:sp>
    </p:spTree>
    <p:extLst>
      <p:ext uri="{BB962C8B-B14F-4D97-AF65-F5344CB8AC3E}">
        <p14:creationId xmlns:p14="http://schemas.microsoft.com/office/powerpoint/2010/main" val="3673634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A2D0F73-A150-43BE-AE0B-42F3A19F4406}" type="datetimeFigureOut">
              <a:rPr lang="en-GB" smtClean="0"/>
              <a:t>26/01/2016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8D02A6-98DA-46DA-BA61-91CDFF02B0B5}" type="slidenum">
              <a:rPr lang="en-GB" smtClean="0"/>
              <a:t>‹#›</a:t>
            </a:fld>
            <a:endParaRPr lang="en-GB"/>
          </a:p>
        </p:txBody>
      </p:sp>
    </p:spTree>
    <p:extLst>
      <p:ext uri="{BB962C8B-B14F-4D97-AF65-F5344CB8AC3E}">
        <p14:creationId xmlns:p14="http://schemas.microsoft.com/office/powerpoint/2010/main" val="1514166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A2D0F73-A150-43BE-AE0B-42F3A19F4406}" type="datetimeFigureOut">
              <a:rPr lang="en-GB" smtClean="0"/>
              <a:t>26/01/2016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8D02A6-98DA-46DA-BA61-91CDFF02B0B5}" type="slidenum">
              <a:rPr lang="en-GB" smtClean="0"/>
              <a:t>‹#›</a:t>
            </a:fld>
            <a:endParaRPr lang="en-GB"/>
          </a:p>
        </p:txBody>
      </p:sp>
    </p:spTree>
    <p:extLst>
      <p:ext uri="{BB962C8B-B14F-4D97-AF65-F5344CB8AC3E}">
        <p14:creationId xmlns:p14="http://schemas.microsoft.com/office/powerpoint/2010/main" val="2210787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A2D0F73-A150-43BE-AE0B-42F3A19F4406}" type="datetimeFigureOut">
              <a:rPr lang="en-GB" smtClean="0"/>
              <a:t>26/01/2016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8D02A6-98DA-46DA-BA61-91CDFF02B0B5}" type="slidenum">
              <a:rPr lang="en-GB" smtClean="0"/>
              <a:t>‹#›</a:t>
            </a:fld>
            <a:endParaRPr lang="en-GB"/>
          </a:p>
        </p:txBody>
      </p:sp>
    </p:spTree>
    <p:extLst>
      <p:ext uri="{BB962C8B-B14F-4D97-AF65-F5344CB8AC3E}">
        <p14:creationId xmlns:p14="http://schemas.microsoft.com/office/powerpoint/2010/main" val="1164849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2D0F73-A150-43BE-AE0B-42F3A19F4406}" type="datetimeFigureOut">
              <a:rPr lang="en-GB" smtClean="0"/>
              <a:t>26/01/2016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8D02A6-98DA-46DA-BA61-91CDFF02B0B5}" type="slidenum">
              <a:rPr lang="en-GB" smtClean="0"/>
              <a:t>‹#›</a:t>
            </a:fld>
            <a:endParaRPr lang="en-GB"/>
          </a:p>
        </p:txBody>
      </p:sp>
    </p:spTree>
    <p:extLst>
      <p:ext uri="{BB962C8B-B14F-4D97-AF65-F5344CB8AC3E}">
        <p14:creationId xmlns:p14="http://schemas.microsoft.com/office/powerpoint/2010/main" val="1513303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A2D0F73-A150-43BE-AE0B-42F3A19F4406}" type="datetimeFigureOut">
              <a:rPr lang="en-GB" smtClean="0"/>
              <a:t>26/01/2016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8D02A6-98DA-46DA-BA61-91CDFF02B0B5}" type="slidenum">
              <a:rPr lang="en-GB" smtClean="0"/>
              <a:t>‹#›</a:t>
            </a:fld>
            <a:endParaRPr lang="en-GB"/>
          </a:p>
        </p:txBody>
      </p:sp>
    </p:spTree>
    <p:extLst>
      <p:ext uri="{BB962C8B-B14F-4D97-AF65-F5344CB8AC3E}">
        <p14:creationId xmlns:p14="http://schemas.microsoft.com/office/powerpoint/2010/main" val="1854143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A2D0F73-A150-43BE-AE0B-42F3A19F4406}" type="datetimeFigureOut">
              <a:rPr lang="en-GB" smtClean="0"/>
              <a:t>26/01/2016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F8D02A6-98DA-46DA-BA61-91CDFF02B0B5}" type="slidenum">
              <a:rPr lang="en-GB" smtClean="0"/>
              <a:t>‹#›</a:t>
            </a:fld>
            <a:endParaRPr lang="en-GB"/>
          </a:p>
        </p:txBody>
      </p:sp>
    </p:spTree>
    <p:extLst>
      <p:ext uri="{BB962C8B-B14F-4D97-AF65-F5344CB8AC3E}">
        <p14:creationId xmlns:p14="http://schemas.microsoft.com/office/powerpoint/2010/main" val="3339131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A2D0F73-A150-43BE-AE0B-42F3A19F4406}" type="datetimeFigureOut">
              <a:rPr lang="en-GB" smtClean="0"/>
              <a:t>26/01/2016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F8D02A6-98DA-46DA-BA61-91CDFF02B0B5}" type="slidenum">
              <a:rPr lang="en-GB" smtClean="0"/>
              <a:t>‹#›</a:t>
            </a:fld>
            <a:endParaRPr lang="en-GB"/>
          </a:p>
        </p:txBody>
      </p:sp>
    </p:spTree>
    <p:extLst>
      <p:ext uri="{BB962C8B-B14F-4D97-AF65-F5344CB8AC3E}">
        <p14:creationId xmlns:p14="http://schemas.microsoft.com/office/powerpoint/2010/main" val="3011288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2D0F73-A150-43BE-AE0B-42F3A19F4406}" type="datetimeFigureOut">
              <a:rPr lang="en-GB" smtClean="0"/>
              <a:t>26/01/2016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F8D02A6-98DA-46DA-BA61-91CDFF02B0B5}" type="slidenum">
              <a:rPr lang="en-GB" smtClean="0"/>
              <a:t>‹#›</a:t>
            </a:fld>
            <a:endParaRPr lang="en-GB"/>
          </a:p>
        </p:txBody>
      </p:sp>
    </p:spTree>
    <p:extLst>
      <p:ext uri="{BB962C8B-B14F-4D97-AF65-F5344CB8AC3E}">
        <p14:creationId xmlns:p14="http://schemas.microsoft.com/office/powerpoint/2010/main" val="1001266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2D0F73-A150-43BE-AE0B-42F3A19F4406}" type="datetimeFigureOut">
              <a:rPr lang="en-GB" smtClean="0"/>
              <a:t>26/01/2016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8D02A6-98DA-46DA-BA61-91CDFF02B0B5}" type="slidenum">
              <a:rPr lang="en-GB" smtClean="0"/>
              <a:t>‹#›</a:t>
            </a:fld>
            <a:endParaRPr lang="en-GB"/>
          </a:p>
        </p:txBody>
      </p:sp>
    </p:spTree>
    <p:extLst>
      <p:ext uri="{BB962C8B-B14F-4D97-AF65-F5344CB8AC3E}">
        <p14:creationId xmlns:p14="http://schemas.microsoft.com/office/powerpoint/2010/main" val="2166479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2D0F73-A150-43BE-AE0B-42F3A19F4406}" type="datetimeFigureOut">
              <a:rPr lang="en-GB" smtClean="0"/>
              <a:t>26/01/2016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8D02A6-98DA-46DA-BA61-91CDFF02B0B5}" type="slidenum">
              <a:rPr lang="en-GB" smtClean="0"/>
              <a:t>‹#›</a:t>
            </a:fld>
            <a:endParaRPr lang="en-GB"/>
          </a:p>
        </p:txBody>
      </p:sp>
    </p:spTree>
    <p:extLst>
      <p:ext uri="{BB962C8B-B14F-4D97-AF65-F5344CB8AC3E}">
        <p14:creationId xmlns:p14="http://schemas.microsoft.com/office/powerpoint/2010/main" val="1570228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2D0F73-A150-43BE-AE0B-42F3A19F4406}" type="datetimeFigureOut">
              <a:rPr lang="en-GB" smtClean="0"/>
              <a:t>26/01/2016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8D02A6-98DA-46DA-BA61-91CDFF02B0B5}" type="slidenum">
              <a:rPr lang="en-GB" smtClean="0"/>
              <a:t>‹#›</a:t>
            </a:fld>
            <a:endParaRPr lang="en-GB"/>
          </a:p>
        </p:txBody>
      </p:sp>
    </p:spTree>
    <p:extLst>
      <p:ext uri="{BB962C8B-B14F-4D97-AF65-F5344CB8AC3E}">
        <p14:creationId xmlns:p14="http://schemas.microsoft.com/office/powerpoint/2010/main" val="4172141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332657"/>
            <a:ext cx="8352928" cy="2232247"/>
          </a:xfrm>
        </p:spPr>
        <p:txBody>
          <a:bodyPr>
            <a:normAutofit fontScale="90000"/>
          </a:bodyPr>
          <a:lstStyle/>
          <a:p>
            <a:r>
              <a:rPr lang="en-GB" sz="3100" b="1" dirty="0"/>
              <a:t>Class subjectivities </a:t>
            </a:r>
            <a:r>
              <a:rPr lang="en-GB" sz="3100" b="1" dirty="0" smtClean="0"/>
              <a:t>and </a:t>
            </a:r>
            <a:r>
              <a:rPr lang="en-GB" sz="3100" b="1" dirty="0"/>
              <a:t>everyday </a:t>
            </a:r>
            <a:r>
              <a:rPr lang="en-GB" sz="3100" b="1" dirty="0" smtClean="0"/>
              <a:t>critique</a:t>
            </a:r>
            <a:br>
              <a:rPr lang="en-GB" sz="3100" b="1" dirty="0" smtClean="0"/>
            </a:br>
            <a:r>
              <a:rPr lang="en-GB" sz="2700" dirty="0" smtClean="0"/>
              <a:t>(or, why </a:t>
            </a:r>
            <a:r>
              <a:rPr lang="en-GB" sz="2700" dirty="0"/>
              <a:t>do people put up with </a:t>
            </a:r>
            <a:r>
              <a:rPr lang="en-GB" sz="2700" dirty="0" smtClean="0"/>
              <a:t>inequality &amp; injustice?)</a:t>
            </a:r>
            <a:r>
              <a:rPr lang="en-GB" sz="3100" b="1" dirty="0" smtClean="0"/>
              <a:t/>
            </a:r>
            <a:br>
              <a:rPr lang="en-GB" sz="3100" b="1" dirty="0" smtClean="0"/>
            </a:br>
            <a:r>
              <a:rPr lang="en-GB" sz="2700" dirty="0" smtClean="0"/>
              <a:t>Wendy </a:t>
            </a:r>
            <a:r>
              <a:rPr lang="en-GB" sz="2700" dirty="0" err="1" smtClean="0"/>
              <a:t>Bottero</a:t>
            </a:r>
            <a:r>
              <a:rPr lang="en-GB" sz="3100" dirty="0" smtClean="0"/>
              <a:t/>
            </a:r>
            <a:br>
              <a:rPr lang="en-GB" sz="3100" dirty="0" smtClean="0"/>
            </a:br>
            <a:r>
              <a:rPr lang="en-GB" dirty="0"/>
              <a:t/>
            </a:r>
            <a:br>
              <a:rPr lang="en-GB" dirty="0"/>
            </a:br>
            <a:endParaRPr lang="en-GB" dirty="0"/>
          </a:p>
        </p:txBody>
      </p:sp>
      <p:sp>
        <p:nvSpPr>
          <p:cNvPr id="3" name="Subtitle 2"/>
          <p:cNvSpPr>
            <a:spLocks noGrp="1"/>
          </p:cNvSpPr>
          <p:nvPr>
            <p:ph type="subTitle" idx="1"/>
          </p:nvPr>
        </p:nvSpPr>
        <p:spPr>
          <a:xfrm>
            <a:off x="467544" y="1916832"/>
            <a:ext cx="8352928" cy="4392488"/>
          </a:xfrm>
        </p:spPr>
        <p:txBody>
          <a:bodyPr>
            <a:normAutofit fontScale="47500" lnSpcReduction="20000"/>
          </a:bodyPr>
          <a:lstStyle/>
          <a:p>
            <a:pPr algn="l">
              <a:defRPr/>
            </a:pPr>
            <a:r>
              <a:rPr lang="en-GB" sz="4000" dirty="0">
                <a:cs typeface="Estrangelo Edessa" panose="03080600000000000000" pitchFamily="66" charset="0"/>
              </a:rPr>
              <a:t>‘what is the relation between inequalities in a society and the feelings of acquiescence or resentment to which they give rise?’ [..]'the only generalisation that can be confidently advanced is that the relationship between inequality and grievance only intermittently corresponds with ... the extent and degree of actual inequality ' (</a:t>
            </a:r>
            <a:r>
              <a:rPr lang="en-GB" sz="4000" dirty="0" err="1">
                <a:cs typeface="Estrangelo Edessa" panose="03080600000000000000" pitchFamily="66" charset="0"/>
              </a:rPr>
              <a:t>Runciman</a:t>
            </a:r>
            <a:r>
              <a:rPr lang="en-GB" sz="4000" dirty="0">
                <a:cs typeface="Estrangelo Edessa" panose="03080600000000000000" pitchFamily="66" charset="0"/>
              </a:rPr>
              <a:t>, 1966: 3, 286).</a:t>
            </a:r>
          </a:p>
          <a:p>
            <a:pPr>
              <a:defRPr/>
            </a:pPr>
            <a:endParaRPr lang="en-GB" sz="4000" dirty="0">
              <a:solidFill>
                <a:srgbClr val="7030A0"/>
              </a:solidFill>
              <a:cs typeface="Estrangelo Edessa" panose="03080600000000000000" pitchFamily="66" charset="0"/>
            </a:endParaRPr>
          </a:p>
          <a:p>
            <a:pPr algn="l">
              <a:defRPr/>
            </a:pPr>
            <a:r>
              <a:rPr lang="en-GB" sz="4000" dirty="0">
                <a:cs typeface="Estrangelo Edessa" panose="03080600000000000000" pitchFamily="66" charset="0"/>
              </a:rPr>
              <a:t>The ‘paradox of class’ is that  ‘the structural importance of class to people’s lives appears not to be recognised by the people themselves’ (Savage, 2000:xii). </a:t>
            </a:r>
            <a:endParaRPr lang="en-GB" sz="4000" dirty="0" smtClean="0">
              <a:cs typeface="Estrangelo Edessa" panose="03080600000000000000" pitchFamily="66" charset="0"/>
            </a:endParaRPr>
          </a:p>
          <a:p>
            <a:pPr algn="l">
              <a:defRPr/>
            </a:pPr>
            <a:endParaRPr lang="en-GB" sz="4000" dirty="0" smtClean="0">
              <a:cs typeface="Estrangelo Edessa" panose="03080600000000000000" pitchFamily="66" charset="0"/>
            </a:endParaRPr>
          </a:p>
          <a:p>
            <a:pPr lvl="0" algn="l">
              <a:defRPr/>
            </a:pPr>
            <a:r>
              <a:rPr lang="en-GB" sz="4000" dirty="0"/>
              <a:t>‘Those designated as improper do not internalize the norms as has been presumed…They occupy spaces not completely colonized by capital, calculation and conservativism. We see this in the protests against capital’s logic, environmental struggles, the occupy movement and small-scale local responses to support people (e.g. food banks, creative solutions to the bedroom tax by Unite, etc.). These represent the expression of values beyond value...’ (</a:t>
            </a:r>
            <a:r>
              <a:rPr lang="en-GB" sz="4000" dirty="0" err="1"/>
              <a:t>Skeggs</a:t>
            </a:r>
            <a:r>
              <a:rPr lang="en-GB" sz="4000" dirty="0"/>
              <a:t>: 2014: 15)</a:t>
            </a:r>
          </a:p>
          <a:p>
            <a:pPr algn="l">
              <a:defRPr/>
            </a:pPr>
            <a:endParaRPr lang="en-GB" dirty="0">
              <a:latin typeface="Estrangelo Edessa" panose="03080600000000000000" pitchFamily="66" charset="0"/>
              <a:cs typeface="Estrangelo Edessa" panose="03080600000000000000" pitchFamily="66" charset="0"/>
            </a:endParaRPr>
          </a:p>
          <a:p>
            <a:endParaRPr lang="en-GB" dirty="0"/>
          </a:p>
        </p:txBody>
      </p:sp>
    </p:spTree>
    <p:extLst>
      <p:ext uri="{BB962C8B-B14F-4D97-AF65-F5344CB8AC3E}">
        <p14:creationId xmlns:p14="http://schemas.microsoft.com/office/powerpoint/2010/main" val="8435108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149"/>
            <a:ext cx="9144000" cy="6793706"/>
          </a:xfrm>
          <a:prstGeom prst="rect">
            <a:avLst/>
          </a:prstGeom>
        </p:spPr>
      </p:pic>
    </p:spTree>
    <p:extLst>
      <p:ext uri="{BB962C8B-B14F-4D97-AF65-F5344CB8AC3E}">
        <p14:creationId xmlns:p14="http://schemas.microsoft.com/office/powerpoint/2010/main" val="34123109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40"/>
            <a:ext cx="8229600" cy="490064"/>
          </a:xfrm>
        </p:spPr>
        <p:txBody>
          <a:bodyPr rtlCol="0">
            <a:noAutofit/>
          </a:bodyPr>
          <a:lstStyle/>
          <a:p>
            <a:pPr algn="l" fontAlgn="auto">
              <a:spcAft>
                <a:spcPts val="0"/>
              </a:spcAft>
              <a:defRPr/>
            </a:pPr>
            <a:r>
              <a:rPr lang="en-GB" sz="3200" dirty="0" smtClean="0">
                <a:solidFill>
                  <a:schemeClr val="accent4"/>
                </a:solidFill>
              </a:rPr>
              <a:t>Explaining the problem of class subjectivities?</a:t>
            </a:r>
            <a:endParaRPr lang="en-GB" sz="3200" dirty="0">
              <a:solidFill>
                <a:schemeClr val="accent4"/>
              </a:solidFill>
            </a:endParaRPr>
          </a:p>
        </p:txBody>
      </p:sp>
      <p:sp>
        <p:nvSpPr>
          <p:cNvPr id="3" name="Content Placeholder 2"/>
          <p:cNvSpPr>
            <a:spLocks noGrp="1"/>
          </p:cNvSpPr>
          <p:nvPr>
            <p:ph idx="1"/>
          </p:nvPr>
        </p:nvSpPr>
        <p:spPr>
          <a:xfrm>
            <a:off x="457200" y="770721"/>
            <a:ext cx="8229600" cy="5760639"/>
          </a:xfrm>
        </p:spPr>
        <p:txBody>
          <a:bodyPr rtlCol="0">
            <a:normAutofit/>
          </a:bodyPr>
          <a:lstStyle/>
          <a:p>
            <a:pPr marL="0" indent="0" fontAlgn="auto">
              <a:spcAft>
                <a:spcPts val="0"/>
              </a:spcAft>
              <a:buNone/>
              <a:defRPr/>
            </a:pPr>
            <a:endParaRPr lang="en-GB" sz="2400" dirty="0" smtClean="0">
              <a:cs typeface="Estrangelo Edessa" panose="03080600000000000000" pitchFamily="66" charset="0"/>
            </a:endParaRPr>
          </a:p>
          <a:p>
            <a:pPr marL="0" indent="0" fontAlgn="auto">
              <a:spcAft>
                <a:spcPts val="0"/>
              </a:spcAft>
              <a:buNone/>
              <a:defRPr/>
            </a:pPr>
            <a:r>
              <a:rPr lang="en-GB" sz="1900" i="1" dirty="0"/>
              <a:t>In many accounts of subjectivities of class inequality: </a:t>
            </a:r>
          </a:p>
          <a:p>
            <a:pPr marL="0" indent="0" fontAlgn="auto">
              <a:spcAft>
                <a:spcPts val="0"/>
              </a:spcAft>
              <a:buNone/>
              <a:defRPr/>
            </a:pPr>
            <a:endParaRPr lang="en-GB" sz="1900" i="1" dirty="0"/>
          </a:p>
          <a:p>
            <a:pPr>
              <a:defRPr/>
            </a:pPr>
            <a:r>
              <a:rPr lang="en-GB" sz="1900" i="1" dirty="0"/>
              <a:t>D</a:t>
            </a:r>
            <a:r>
              <a:rPr lang="en-GB" sz="1900" i="1" dirty="0"/>
              <a:t>omination socially </a:t>
            </a:r>
            <a:r>
              <a:rPr lang="en-GB" sz="1900" i="1" dirty="0"/>
              <a:t>accepted because its power is </a:t>
            </a:r>
            <a:r>
              <a:rPr lang="en-GB" sz="1900" i="1" dirty="0"/>
              <a:t>masked, or </a:t>
            </a:r>
            <a:r>
              <a:rPr lang="en-GB" sz="1900" i="1" dirty="0"/>
              <a:t>because people misunderstand how systems of power actually </a:t>
            </a:r>
            <a:r>
              <a:rPr lang="en-GB" sz="1900" i="1" dirty="0"/>
              <a:t>operate</a:t>
            </a:r>
          </a:p>
          <a:p>
            <a:pPr>
              <a:defRPr/>
            </a:pPr>
            <a:r>
              <a:rPr lang="en-GB" sz="1900" i="1" dirty="0"/>
              <a:t>Considerable research on inequality as distorted, disguised, </a:t>
            </a:r>
            <a:r>
              <a:rPr lang="en-GB" sz="1900" i="1" dirty="0"/>
              <a:t>misrecognised and </a:t>
            </a:r>
            <a:r>
              <a:rPr lang="en-GB" sz="1900" i="1" dirty="0"/>
              <a:t>internalised </a:t>
            </a:r>
          </a:p>
          <a:p>
            <a:pPr>
              <a:defRPr/>
            </a:pPr>
            <a:r>
              <a:rPr lang="en-GB" sz="1900" i="1" dirty="0"/>
              <a:t>Tendency to overstate misrecognition and to understate grievance, critique, challenge, protest and mobilisation</a:t>
            </a:r>
          </a:p>
          <a:p>
            <a:pPr>
              <a:defRPr/>
            </a:pPr>
            <a:r>
              <a:rPr lang="en-GB" sz="1900" i="1" dirty="0"/>
              <a:t>Grievance</a:t>
            </a:r>
            <a:r>
              <a:rPr lang="en-GB" sz="1900" i="1" dirty="0"/>
              <a:t>, </a:t>
            </a:r>
            <a:r>
              <a:rPr lang="en-GB" sz="1900" i="1" dirty="0"/>
              <a:t>critique and protest presented as a shift, change or elevation in reflexivity</a:t>
            </a:r>
          </a:p>
          <a:p>
            <a:pPr>
              <a:defRPr/>
            </a:pPr>
            <a:r>
              <a:rPr lang="en-GB" sz="1900" i="1" dirty="0"/>
              <a:t>T</a:t>
            </a:r>
            <a:r>
              <a:rPr lang="en-GB" sz="1900" i="1" dirty="0"/>
              <a:t>his shift often seen as occasioned by ‘crisis’, and as exceptional or distinct from normal, habitual practice (= separation of practice and critical reflexivity)</a:t>
            </a:r>
          </a:p>
          <a:p>
            <a:pPr>
              <a:defRPr/>
            </a:pPr>
            <a:r>
              <a:rPr lang="en-GB" sz="1900" i="1" dirty="0"/>
              <a:t>Series of criticisms of  this model because of: truncated reflexivity, lack of critical capacity &amp; everyday critique, or sources of value beyond the symbolic dominant</a:t>
            </a:r>
          </a:p>
          <a:p>
            <a:endParaRPr lang="en-GB" sz="2400" dirty="0">
              <a:solidFill>
                <a:srgbClr val="7030A0"/>
              </a:solidFill>
              <a:latin typeface="Estrangelo Edessa" panose="03080600000000000000" pitchFamily="66" charset="0"/>
              <a:cs typeface="Estrangelo Edessa" panose="03080600000000000000" pitchFamily="66" charset="0"/>
            </a:endParaRPr>
          </a:p>
        </p:txBody>
      </p:sp>
    </p:spTree>
    <p:extLst>
      <p:ext uri="{BB962C8B-B14F-4D97-AF65-F5344CB8AC3E}">
        <p14:creationId xmlns:p14="http://schemas.microsoft.com/office/powerpoint/2010/main" val="31598991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40"/>
            <a:ext cx="8229600" cy="58737"/>
          </a:xfrm>
        </p:spPr>
        <p:txBody>
          <a:bodyPr rtlCol="0">
            <a:normAutofit fontScale="90000"/>
          </a:bodyPr>
          <a:lstStyle/>
          <a:p>
            <a:pPr fontAlgn="auto">
              <a:spcAft>
                <a:spcPts val="0"/>
              </a:spcAft>
              <a:defRPr/>
            </a:pPr>
            <a:endParaRPr lang="en-GB" dirty="0"/>
          </a:p>
        </p:txBody>
      </p:sp>
      <p:sp>
        <p:nvSpPr>
          <p:cNvPr id="18435" name="Rectangle 3"/>
          <p:cNvSpPr>
            <a:spLocks noGrp="1" noChangeArrowheads="1"/>
          </p:cNvSpPr>
          <p:nvPr>
            <p:ph idx="1"/>
          </p:nvPr>
        </p:nvSpPr>
        <p:spPr>
          <a:xfrm>
            <a:off x="250827" y="188913"/>
            <a:ext cx="8569325" cy="5937250"/>
          </a:xfrm>
        </p:spPr>
        <p:txBody>
          <a:bodyPr rtlCol="0">
            <a:normAutofit fontScale="92500"/>
          </a:bodyPr>
          <a:lstStyle/>
          <a:p>
            <a:pPr fontAlgn="auto">
              <a:spcAft>
                <a:spcPts val="0"/>
              </a:spcAft>
              <a:buFont typeface="Arial" panose="020B0604020202020204" pitchFamily="34" charset="0"/>
              <a:buChar char="•"/>
              <a:defRPr/>
            </a:pPr>
            <a:endParaRPr lang="en-GB" sz="2400" dirty="0" smtClean="0">
              <a:latin typeface="Estrangelo Edessa" panose="03080600000000000000" pitchFamily="66" charset="0"/>
              <a:cs typeface="Estrangelo Edessa" panose="03080600000000000000" pitchFamily="66" charset="0"/>
            </a:endParaRPr>
          </a:p>
          <a:p>
            <a:pPr marL="0" indent="0">
              <a:buNone/>
              <a:defRPr/>
            </a:pPr>
            <a:r>
              <a:rPr lang="en-GB" sz="2400" dirty="0">
                <a:solidFill>
                  <a:srgbClr val="7030A0"/>
                </a:solidFill>
              </a:rPr>
              <a:t>Bourdieu ‘unable to adequately equip practical agents with reflective and critical abilities which would make it possible to describe how they might initiate...transformative processes’ (</a:t>
            </a:r>
            <a:r>
              <a:rPr lang="en-GB" sz="2400" dirty="0" err="1">
                <a:solidFill>
                  <a:srgbClr val="7030A0"/>
                </a:solidFill>
              </a:rPr>
              <a:t>Bohman</a:t>
            </a:r>
            <a:r>
              <a:rPr lang="en-GB" sz="2400" dirty="0">
                <a:solidFill>
                  <a:srgbClr val="7030A0"/>
                </a:solidFill>
              </a:rPr>
              <a:t>, 1998:143). </a:t>
            </a:r>
          </a:p>
          <a:p>
            <a:pPr marL="0" indent="0" fontAlgn="auto">
              <a:spcAft>
                <a:spcPts val="0"/>
              </a:spcAft>
              <a:buFont typeface="Arial" panose="020B0604020202020204" pitchFamily="34" charset="0"/>
              <a:buNone/>
              <a:defRPr/>
            </a:pPr>
            <a:r>
              <a:rPr lang="en-GB" sz="2400" dirty="0" smtClean="0">
                <a:cs typeface="Estrangelo Edessa" panose="03080600000000000000" pitchFamily="66" charset="0"/>
              </a:rPr>
              <a:t>‘</a:t>
            </a:r>
            <a:r>
              <a:rPr lang="en-GB" sz="2400" dirty="0">
                <a:cs typeface="Estrangelo Edessa" panose="03080600000000000000" pitchFamily="66" charset="0"/>
              </a:rPr>
              <a:t>extremely depressing’ picture of class inequality, </a:t>
            </a:r>
            <a:r>
              <a:rPr lang="en-GB" sz="2400" dirty="0" smtClean="0">
                <a:cs typeface="Estrangelo Edessa" panose="03080600000000000000" pitchFamily="66" charset="0"/>
              </a:rPr>
              <a:t>giving ‘no </a:t>
            </a:r>
            <a:r>
              <a:rPr lang="en-GB" sz="2400" dirty="0">
                <a:cs typeface="Estrangelo Edessa" panose="03080600000000000000" pitchFamily="66" charset="0"/>
              </a:rPr>
              <a:t>obvious indication of how the ongoing reproduction of the middle classes is to be seriously challenged’ </a:t>
            </a:r>
            <a:r>
              <a:rPr lang="en-GB" sz="2400" dirty="0" smtClean="0">
                <a:cs typeface="Estrangelo Edessa" panose="03080600000000000000" pitchFamily="66" charset="0"/>
              </a:rPr>
              <a:t>where  </a:t>
            </a:r>
            <a:r>
              <a:rPr lang="en-GB" sz="2400" dirty="0">
                <a:cs typeface="Estrangelo Edessa" panose="03080600000000000000" pitchFamily="66" charset="0"/>
              </a:rPr>
              <a:t>‘It is not clear what politics…are linked to the new paradigm, other than a kind of fatalism that might actually further enhance the game-playing mentality’ (Savage, 2003: 541</a:t>
            </a:r>
            <a:r>
              <a:rPr lang="en-GB" sz="2400" dirty="0" smtClean="0">
                <a:cs typeface="Estrangelo Edessa" panose="03080600000000000000" pitchFamily="66" charset="0"/>
              </a:rPr>
              <a:t>) </a:t>
            </a:r>
          </a:p>
          <a:p>
            <a:pPr marL="0" indent="0" fontAlgn="auto">
              <a:spcAft>
                <a:spcPts val="0"/>
              </a:spcAft>
              <a:buFont typeface="Arial" panose="020B0604020202020204" pitchFamily="34" charset="0"/>
              <a:buNone/>
              <a:defRPr/>
            </a:pPr>
            <a:r>
              <a:rPr lang="en-GB" sz="2400" dirty="0" smtClean="0">
                <a:solidFill>
                  <a:srgbClr val="7030A0"/>
                </a:solidFill>
                <a:cs typeface="Estrangelo Edessa" panose="03080600000000000000" pitchFamily="66" charset="0"/>
              </a:rPr>
              <a:t>‘unclear…where </a:t>
            </a:r>
            <a:r>
              <a:rPr lang="en-GB" sz="2400" dirty="0">
                <a:solidFill>
                  <a:srgbClr val="7030A0"/>
                </a:solidFill>
                <a:cs typeface="Estrangelo Edessa" panose="03080600000000000000" pitchFamily="66" charset="0"/>
              </a:rPr>
              <a:t>critical and discursive consciousness arises from. How do people’s actual elaborate identities relate to the complexities of their everyday lives, and how is it possible for these identities to take on more critical forms?’ (Devine and Savage, 2005: 16</a:t>
            </a:r>
            <a:r>
              <a:rPr lang="en-GB" sz="2400" dirty="0" smtClean="0">
                <a:solidFill>
                  <a:srgbClr val="7030A0"/>
                </a:solidFill>
                <a:cs typeface="Estrangelo Edessa" panose="03080600000000000000" pitchFamily="66" charset="0"/>
              </a:rPr>
              <a:t>).</a:t>
            </a:r>
          </a:p>
          <a:p>
            <a:pPr marL="0" indent="0">
              <a:buNone/>
              <a:defRPr/>
            </a:pPr>
            <a:r>
              <a:rPr lang="en-GB" sz="2400" dirty="0"/>
              <a:t>curtails the ‘life of the mind’, underestimating the degree to which agents can stand back from their milieu, reflect critically on their habitus, and act to transform it (Sayer, 2004:23</a:t>
            </a:r>
            <a:r>
              <a:rPr lang="en-GB" sz="2400" dirty="0" smtClean="0"/>
              <a:t>.)</a:t>
            </a:r>
          </a:p>
          <a:p>
            <a:pPr marL="0" indent="0">
              <a:buNone/>
              <a:defRPr/>
            </a:pPr>
            <a:endParaRPr lang="en-GB" sz="2400" dirty="0" smtClean="0">
              <a:solidFill>
                <a:srgbClr val="7030A0"/>
              </a:solidFill>
              <a:latin typeface="Estrangelo Edessa" panose="03080600000000000000" pitchFamily="66" charset="0"/>
              <a:cs typeface="Estrangelo Edessa" panose="03080600000000000000" pitchFamily="66" charset="0"/>
            </a:endParaRPr>
          </a:p>
          <a:p>
            <a:pPr fontAlgn="auto">
              <a:spcAft>
                <a:spcPts val="0"/>
              </a:spcAft>
              <a:buFont typeface="Arial" panose="020B0604020202020204" pitchFamily="34" charset="0"/>
              <a:buChar char="•"/>
              <a:defRPr/>
            </a:pPr>
            <a:endParaRPr lang="en-GB" sz="2400" dirty="0" smtClean="0">
              <a:solidFill>
                <a:schemeClr val="tx2">
                  <a:lumMod val="75000"/>
                </a:schemeClr>
              </a:solidFill>
              <a:latin typeface="Estrangelo Edessa" panose="03080600000000000000" pitchFamily="66" charset="0"/>
              <a:cs typeface="Estrangelo Edessa" panose="03080600000000000000" pitchFamily="66" charset="0"/>
            </a:endParaRPr>
          </a:p>
          <a:p>
            <a:pPr fontAlgn="auto">
              <a:spcAft>
                <a:spcPts val="0"/>
              </a:spcAft>
              <a:buFont typeface="Arial" charset="0"/>
              <a:buNone/>
              <a:defRPr/>
            </a:pPr>
            <a:endParaRPr lang="en-GB" altLang="en-US" sz="2400" dirty="0" smtClean="0"/>
          </a:p>
        </p:txBody>
      </p:sp>
    </p:spTree>
    <p:extLst>
      <p:ext uri="{BB962C8B-B14F-4D97-AF65-F5344CB8AC3E}">
        <p14:creationId xmlns:p14="http://schemas.microsoft.com/office/powerpoint/2010/main" val="1174014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8058"/>
          </a:xfrm>
        </p:spPr>
        <p:txBody>
          <a:bodyPr>
            <a:normAutofit fontScale="90000"/>
          </a:bodyPr>
          <a:lstStyle/>
          <a:p>
            <a:r>
              <a:rPr lang="en-GB" sz="2800" dirty="0" smtClean="0"/>
              <a:t>Too much symbolic domination – spaces of alternative value?</a:t>
            </a:r>
            <a:endParaRPr lang="en-GB" sz="2800" dirty="0"/>
          </a:p>
        </p:txBody>
      </p:sp>
      <p:sp>
        <p:nvSpPr>
          <p:cNvPr id="3" name="Content Placeholder 2"/>
          <p:cNvSpPr>
            <a:spLocks noGrp="1"/>
          </p:cNvSpPr>
          <p:nvPr>
            <p:ph idx="1"/>
          </p:nvPr>
        </p:nvSpPr>
        <p:spPr>
          <a:xfrm>
            <a:off x="457200" y="836712"/>
            <a:ext cx="8229600" cy="5688632"/>
          </a:xfrm>
        </p:spPr>
        <p:txBody>
          <a:bodyPr>
            <a:normAutofit fontScale="47500" lnSpcReduction="20000"/>
          </a:bodyPr>
          <a:lstStyle/>
          <a:p>
            <a:r>
              <a:rPr lang="en-GB" sz="4000" dirty="0" err="1" smtClean="0"/>
              <a:t>Skeggs</a:t>
            </a:r>
            <a:r>
              <a:rPr lang="en-GB" sz="4000" dirty="0" smtClean="0"/>
              <a:t> (2011, 2014) need to see what is ‘beyond the logic of capital’ and explore ‘values beyond [capitalist subjects of] value’</a:t>
            </a:r>
          </a:p>
          <a:p>
            <a:endParaRPr lang="en-GB" sz="4000" dirty="0" smtClean="0"/>
          </a:p>
          <a:p>
            <a:r>
              <a:rPr lang="en-GB" sz="4000" dirty="0" smtClean="0"/>
              <a:t>Must acknowledge ‘the existence of other alternative value formations’ in which ‘Through the non-utilitarian affects of care, loyalty and affection, people found other routes to valuing each other outside the circuits of exchange that demand a value-return’ (</a:t>
            </a:r>
            <a:r>
              <a:rPr lang="en-GB" sz="4000" dirty="0" err="1" smtClean="0"/>
              <a:t>Skeggs</a:t>
            </a:r>
            <a:r>
              <a:rPr lang="en-GB" sz="4000" dirty="0" smtClean="0"/>
              <a:t>, 2011: 504)</a:t>
            </a:r>
          </a:p>
          <a:p>
            <a:endParaRPr lang="en-GB" sz="4000" dirty="0" smtClean="0"/>
          </a:p>
          <a:p>
            <a:r>
              <a:rPr lang="en-GB" sz="4000" dirty="0" smtClean="0"/>
              <a:t>Empirical </a:t>
            </a:r>
            <a:r>
              <a:rPr lang="en-GB" sz="4000" dirty="0"/>
              <a:t>research </a:t>
            </a:r>
            <a:r>
              <a:rPr lang="en-GB" sz="4000" dirty="0" smtClean="0"/>
              <a:t>(with most </a:t>
            </a:r>
            <a:r>
              <a:rPr lang="en-GB" sz="4000" dirty="0"/>
              <a:t>disadvantaged) </a:t>
            </a:r>
            <a:r>
              <a:rPr lang="en-GB" sz="4000" dirty="0" smtClean="0"/>
              <a:t>shows ‘values…generated </a:t>
            </a:r>
            <a:r>
              <a:rPr lang="en-GB" sz="4000" i="1" dirty="0"/>
              <a:t>in opposition to </a:t>
            </a:r>
            <a:r>
              <a:rPr lang="en-GB" sz="4000" dirty="0"/>
              <a:t>the logic of capital, against an instrumental </a:t>
            </a:r>
            <a:r>
              <a:rPr lang="en-GB" sz="4000" dirty="0" smtClean="0"/>
              <a:t>“dog </a:t>
            </a:r>
            <a:r>
              <a:rPr lang="en-GB" sz="4000" dirty="0"/>
              <a:t>eat dog </a:t>
            </a:r>
            <a:r>
              <a:rPr lang="en-GB" sz="4000" dirty="0" smtClean="0"/>
              <a:t>world” […] empirical </a:t>
            </a:r>
            <a:r>
              <a:rPr lang="en-GB" sz="4000" dirty="0"/>
              <a:t>studies that question the internalization of the logic of capital because what really matters to us is other </a:t>
            </a:r>
            <a:r>
              <a:rPr lang="en-GB" sz="4000" dirty="0" smtClean="0"/>
              <a:t>people’. </a:t>
            </a:r>
            <a:r>
              <a:rPr lang="en-GB" sz="4000" dirty="0"/>
              <a:t>(</a:t>
            </a:r>
            <a:r>
              <a:rPr lang="en-GB" sz="4000" dirty="0" err="1"/>
              <a:t>Skeggs</a:t>
            </a:r>
            <a:r>
              <a:rPr lang="en-GB" sz="4000" dirty="0"/>
              <a:t>: 2014: 14)</a:t>
            </a:r>
          </a:p>
          <a:p>
            <a:pPr marL="0" indent="0">
              <a:buNone/>
            </a:pPr>
            <a:endParaRPr lang="en-GB" sz="4000" dirty="0"/>
          </a:p>
          <a:p>
            <a:r>
              <a:rPr lang="en-GB" sz="4000" dirty="0" smtClean="0"/>
              <a:t>‘Those </a:t>
            </a:r>
            <a:r>
              <a:rPr lang="en-GB" sz="4000" dirty="0"/>
              <a:t>designated as improper do not internalize the norms as has been presumed…They occupy spaces not completely colonized by capital, calculation and conservativism. We see this in the protests against capital’s logic, environmental struggles, the occupy movement and small-scale local responses to support people (e.g. food banks, creative solutions to the bedroom tax by Unite, etc.). These represent the expression of values beyond value</a:t>
            </a:r>
            <a:r>
              <a:rPr lang="en-GB" sz="4000" dirty="0" smtClean="0"/>
              <a:t>...’ </a:t>
            </a:r>
            <a:r>
              <a:rPr lang="en-GB" sz="4000" dirty="0"/>
              <a:t>(</a:t>
            </a:r>
            <a:r>
              <a:rPr lang="en-GB" sz="4000" dirty="0" err="1"/>
              <a:t>Skeggs</a:t>
            </a:r>
            <a:r>
              <a:rPr lang="en-GB" sz="4000" dirty="0"/>
              <a:t>: 2014: 15)</a:t>
            </a:r>
          </a:p>
          <a:p>
            <a:pPr marL="0" indent="0">
              <a:buNone/>
            </a:pPr>
            <a:r>
              <a:rPr lang="en-GB" dirty="0"/>
              <a:t> </a:t>
            </a:r>
          </a:p>
          <a:p>
            <a:endParaRPr lang="en-GB" dirty="0"/>
          </a:p>
        </p:txBody>
      </p:sp>
    </p:spTree>
    <p:extLst>
      <p:ext uri="{BB962C8B-B14F-4D97-AF65-F5344CB8AC3E}">
        <p14:creationId xmlns:p14="http://schemas.microsoft.com/office/powerpoint/2010/main" val="39778115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Autofit/>
          </a:bodyPr>
          <a:lstStyle/>
          <a:p>
            <a:r>
              <a:rPr lang="en-GB" sz="2800" dirty="0" smtClean="0">
                <a:latin typeface="Calibri" panose="020F0502020204030204" pitchFamily="34" charset="0"/>
                <a:cs typeface="Estrangelo Edessa" panose="03080600000000000000" pitchFamily="66" charset="0"/>
              </a:rPr>
              <a:t>Need more emphasis on  basis of critical </a:t>
            </a:r>
            <a:r>
              <a:rPr lang="en-GB" sz="2800" dirty="0">
                <a:latin typeface="Calibri" panose="020F0502020204030204" pitchFamily="34" charset="0"/>
                <a:cs typeface="Estrangelo Edessa" panose="03080600000000000000" pitchFamily="66" charset="0"/>
              </a:rPr>
              <a:t>capacities &amp; everyday critique</a:t>
            </a:r>
            <a:r>
              <a:rPr lang="en-GB" sz="2800" dirty="0" smtClean="0">
                <a:latin typeface="Calibri" panose="020F0502020204030204" pitchFamily="34" charset="0"/>
                <a:cs typeface="Estrangelo Edessa" panose="03080600000000000000" pitchFamily="66" charset="0"/>
              </a:rPr>
              <a:t>?</a:t>
            </a:r>
            <a:endParaRPr lang="en-GB" sz="2800" dirty="0">
              <a:latin typeface="Calibri" panose="020F0502020204030204" pitchFamily="34" charset="0"/>
              <a:cs typeface="Estrangelo Edessa" panose="03080600000000000000" pitchFamily="66" charset="0"/>
            </a:endParaRPr>
          </a:p>
        </p:txBody>
      </p:sp>
      <p:sp>
        <p:nvSpPr>
          <p:cNvPr id="3" name="Content Placeholder 2"/>
          <p:cNvSpPr>
            <a:spLocks noGrp="1"/>
          </p:cNvSpPr>
          <p:nvPr>
            <p:ph idx="1"/>
          </p:nvPr>
        </p:nvSpPr>
        <p:spPr>
          <a:xfrm>
            <a:off x="457200" y="836712"/>
            <a:ext cx="8229600" cy="5688632"/>
          </a:xfrm>
        </p:spPr>
        <p:txBody>
          <a:bodyPr>
            <a:normAutofit fontScale="62500" lnSpcReduction="20000"/>
          </a:bodyPr>
          <a:lstStyle/>
          <a:p>
            <a:endParaRPr lang="en-GB" sz="4000" dirty="0" smtClean="0">
              <a:latin typeface="Calibri" panose="020F0502020204030204" pitchFamily="34" charset="0"/>
              <a:cs typeface="Estrangelo Edessa" panose="03080600000000000000" pitchFamily="66" charset="0"/>
            </a:endParaRPr>
          </a:p>
          <a:p>
            <a:r>
              <a:rPr lang="en-GB" sz="4000" dirty="0" err="1" smtClean="0">
                <a:latin typeface="Calibri" panose="020F0502020204030204" pitchFamily="34" charset="0"/>
                <a:cs typeface="Estrangelo Edessa" panose="03080600000000000000" pitchFamily="66" charset="0"/>
              </a:rPr>
              <a:t>Boltanski</a:t>
            </a:r>
            <a:r>
              <a:rPr lang="en-GB" sz="4000" dirty="0" smtClean="0">
                <a:latin typeface="Calibri" panose="020F0502020204030204" pitchFamily="34" charset="0"/>
                <a:cs typeface="Estrangelo Edessa" panose="03080600000000000000" pitchFamily="66" charset="0"/>
              </a:rPr>
              <a:t>: c</a:t>
            </a:r>
            <a:r>
              <a:rPr lang="en-GB" sz="4000" dirty="0" smtClean="0">
                <a:solidFill>
                  <a:srgbClr val="7030A0"/>
                </a:solidFill>
                <a:latin typeface="Calibri" panose="020F0502020204030204" pitchFamily="34" charset="0"/>
                <a:cs typeface="Estrangelo Edessa" panose="03080600000000000000" pitchFamily="66" charset="0"/>
              </a:rPr>
              <a:t>riticises </a:t>
            </a:r>
            <a:r>
              <a:rPr lang="en-GB" sz="4000" dirty="0" err="1" smtClean="0">
                <a:latin typeface="Calibri" panose="020F0502020204030204" pitchFamily="34" charset="0"/>
                <a:cs typeface="Estrangelo Edessa" panose="03080600000000000000" pitchFamily="66" charset="0"/>
              </a:rPr>
              <a:t>Bourdieusian</a:t>
            </a:r>
            <a:r>
              <a:rPr lang="en-GB" sz="4000" dirty="0" smtClean="0">
                <a:latin typeface="Calibri" panose="020F0502020204030204" pitchFamily="34" charset="0"/>
                <a:cs typeface="Estrangelo Edessa" panose="03080600000000000000" pitchFamily="66" charset="0"/>
              </a:rPr>
              <a:t> </a:t>
            </a:r>
            <a:r>
              <a:rPr lang="en-GB" sz="4000" dirty="0" smtClean="0">
                <a:solidFill>
                  <a:srgbClr val="7030A0"/>
                </a:solidFill>
                <a:latin typeface="Calibri" panose="020F0502020204030204" pitchFamily="34" charset="0"/>
                <a:cs typeface="Estrangelo Edessa" panose="03080600000000000000" pitchFamily="66" charset="0"/>
              </a:rPr>
              <a:t>critical sociology for: (</a:t>
            </a:r>
            <a:r>
              <a:rPr lang="en-GB" sz="4000" dirty="0" err="1" smtClean="0">
                <a:solidFill>
                  <a:srgbClr val="7030A0"/>
                </a:solidFill>
                <a:latin typeface="Calibri" panose="020F0502020204030204" pitchFamily="34" charset="0"/>
                <a:cs typeface="Estrangelo Edessa" panose="03080600000000000000" pitchFamily="66" charset="0"/>
              </a:rPr>
              <a:t>i</a:t>
            </a:r>
            <a:r>
              <a:rPr lang="en-GB" sz="4000" dirty="0" smtClean="0">
                <a:solidFill>
                  <a:srgbClr val="7030A0"/>
                </a:solidFill>
                <a:latin typeface="Calibri" panose="020F0502020204030204" pitchFamily="34" charset="0"/>
                <a:cs typeface="Estrangelo Edessa" panose="03080600000000000000" pitchFamily="66" charset="0"/>
              </a:rPr>
              <a:t>) overstating people’s  blindness </a:t>
            </a:r>
            <a:r>
              <a:rPr lang="en-GB" sz="4000" dirty="0">
                <a:solidFill>
                  <a:srgbClr val="7030A0"/>
                </a:solidFill>
                <a:latin typeface="Calibri" panose="020F0502020204030204" pitchFamily="34" charset="0"/>
                <a:cs typeface="Estrangelo Edessa" panose="03080600000000000000" pitchFamily="66" charset="0"/>
              </a:rPr>
              <a:t>to </a:t>
            </a:r>
            <a:r>
              <a:rPr lang="en-GB" sz="4000" dirty="0" smtClean="0">
                <a:solidFill>
                  <a:srgbClr val="7030A0"/>
                </a:solidFill>
                <a:latin typeface="Calibri" panose="020F0502020204030204" pitchFamily="34" charset="0"/>
                <a:cs typeface="Estrangelo Edessa" panose="03080600000000000000" pitchFamily="66" charset="0"/>
              </a:rPr>
              <a:t>power relations,  (ii) underestimating their critical abilities (iii) overstating the extent to which power is reproduced by people incorporating dominant </a:t>
            </a:r>
            <a:r>
              <a:rPr lang="en-GB" sz="4000" dirty="0">
                <a:solidFill>
                  <a:srgbClr val="7030A0"/>
                </a:solidFill>
                <a:latin typeface="Calibri" panose="020F0502020204030204" pitchFamily="34" charset="0"/>
                <a:cs typeface="Estrangelo Edessa" panose="03080600000000000000" pitchFamily="66" charset="0"/>
              </a:rPr>
              <a:t>norms</a:t>
            </a:r>
            <a:endParaRPr lang="en-GB" sz="4000" dirty="0" smtClean="0">
              <a:solidFill>
                <a:srgbClr val="7030A0"/>
              </a:solidFill>
              <a:latin typeface="Calibri" panose="020F0502020204030204" pitchFamily="34" charset="0"/>
              <a:cs typeface="Estrangelo Edessa" panose="03080600000000000000" pitchFamily="66" charset="0"/>
            </a:endParaRPr>
          </a:p>
          <a:p>
            <a:r>
              <a:rPr lang="en-GB" sz="4000" dirty="0" smtClean="0">
                <a:latin typeface="Calibri" panose="020F0502020204030204" pitchFamily="34" charset="0"/>
                <a:cs typeface="Estrangelo Edessa" panose="03080600000000000000" pitchFamily="66" charset="0"/>
              </a:rPr>
              <a:t>focuses on </a:t>
            </a:r>
            <a:r>
              <a:rPr lang="en-GB" sz="4000" dirty="0">
                <a:latin typeface="Calibri" panose="020F0502020204030204" pitchFamily="34" charset="0"/>
                <a:cs typeface="Estrangelo Edessa" panose="03080600000000000000" pitchFamily="66" charset="0"/>
              </a:rPr>
              <a:t>acts of ordinary denunciation </a:t>
            </a:r>
            <a:r>
              <a:rPr lang="en-GB" sz="4000" dirty="0" smtClean="0">
                <a:latin typeface="Calibri" panose="020F0502020204030204" pitchFamily="34" charset="0"/>
                <a:cs typeface="Estrangelo Edessa" panose="03080600000000000000" pitchFamily="66" charset="0"/>
              </a:rPr>
              <a:t>(disputes, conflicts and ‘tests’ of the legitimacy of particular social orders) </a:t>
            </a:r>
          </a:p>
          <a:p>
            <a:r>
              <a:rPr lang="en-GB" sz="4000" dirty="0" smtClean="0">
                <a:solidFill>
                  <a:srgbClr val="7030A0"/>
                </a:solidFill>
                <a:latin typeface="Calibri" panose="020F0502020204030204" pitchFamily="34" charset="0"/>
                <a:cs typeface="Estrangelo Edessa" panose="03080600000000000000" pitchFamily="66" charset="0"/>
              </a:rPr>
              <a:t>everyday </a:t>
            </a:r>
            <a:r>
              <a:rPr lang="en-GB" sz="4000" dirty="0">
                <a:solidFill>
                  <a:srgbClr val="7030A0"/>
                </a:solidFill>
                <a:latin typeface="Calibri" panose="020F0502020204030204" pitchFamily="34" charset="0"/>
                <a:cs typeface="Estrangelo Edessa" panose="03080600000000000000" pitchFamily="66" charset="0"/>
              </a:rPr>
              <a:t>‘critical capacities</a:t>
            </a:r>
            <a:r>
              <a:rPr lang="en-GB" sz="4000" dirty="0" smtClean="0">
                <a:solidFill>
                  <a:srgbClr val="7030A0"/>
                </a:solidFill>
                <a:latin typeface="Calibri" panose="020F0502020204030204" pitchFamily="34" charset="0"/>
                <a:cs typeface="Estrangelo Edessa" panose="03080600000000000000" pitchFamily="66" charset="0"/>
              </a:rPr>
              <a:t>’ </a:t>
            </a:r>
            <a:r>
              <a:rPr lang="en-GB" sz="4000" dirty="0">
                <a:solidFill>
                  <a:srgbClr val="7030A0"/>
                </a:solidFill>
                <a:latin typeface="Calibri" panose="020F0502020204030204" pitchFamily="34" charset="0"/>
                <a:cs typeface="Estrangelo Edessa" panose="03080600000000000000" pitchFamily="66" charset="0"/>
              </a:rPr>
              <a:t>=</a:t>
            </a:r>
            <a:r>
              <a:rPr lang="en-GB" sz="4000" dirty="0" smtClean="0">
                <a:solidFill>
                  <a:srgbClr val="7030A0"/>
                </a:solidFill>
                <a:latin typeface="Calibri" panose="020F0502020204030204" pitchFamily="34" charset="0"/>
                <a:cs typeface="Estrangelo Edessa" panose="03080600000000000000" pitchFamily="66" charset="0"/>
              </a:rPr>
              <a:t> part of need for </a:t>
            </a:r>
            <a:r>
              <a:rPr lang="en-GB" sz="4000" dirty="0">
                <a:solidFill>
                  <a:srgbClr val="7030A0"/>
                </a:solidFill>
                <a:latin typeface="Calibri" panose="020F0502020204030204" pitchFamily="34" charset="0"/>
                <a:cs typeface="Estrangelo Edessa" panose="03080600000000000000" pitchFamily="66" charset="0"/>
              </a:rPr>
              <a:t>human beings to justify their actions and the consequences of those </a:t>
            </a:r>
            <a:r>
              <a:rPr lang="en-GB" sz="4000" dirty="0" smtClean="0">
                <a:solidFill>
                  <a:srgbClr val="7030A0"/>
                </a:solidFill>
                <a:latin typeface="Calibri" panose="020F0502020204030204" pitchFamily="34" charset="0"/>
                <a:cs typeface="Estrangelo Edessa" panose="03080600000000000000" pitchFamily="66" charset="0"/>
              </a:rPr>
              <a:t>actions </a:t>
            </a:r>
          </a:p>
          <a:p>
            <a:r>
              <a:rPr lang="en-GB" sz="4000" dirty="0" smtClean="0">
                <a:latin typeface="Calibri" panose="020F0502020204030204" pitchFamily="34" charset="0"/>
                <a:cs typeface="Estrangelo Edessa" panose="03080600000000000000" pitchFamily="66" charset="0"/>
              </a:rPr>
              <a:t>criteria </a:t>
            </a:r>
            <a:r>
              <a:rPr lang="en-GB" sz="4000" dirty="0">
                <a:latin typeface="Calibri" panose="020F0502020204030204" pitchFamily="34" charset="0"/>
                <a:cs typeface="Estrangelo Edessa" panose="03080600000000000000" pitchFamily="66" charset="0"/>
              </a:rPr>
              <a:t>of </a:t>
            </a:r>
            <a:r>
              <a:rPr lang="en-GB" sz="4000" dirty="0" smtClean="0">
                <a:latin typeface="Calibri" panose="020F0502020204030204" pitchFamily="34" charset="0"/>
                <a:cs typeface="Estrangelo Edessa" panose="03080600000000000000" pitchFamily="66" charset="0"/>
              </a:rPr>
              <a:t>justification are plural (in any social institution), competing </a:t>
            </a:r>
            <a:r>
              <a:rPr lang="en-GB" sz="4000" dirty="0">
                <a:latin typeface="Calibri" panose="020F0502020204030204" pitchFamily="34" charset="0"/>
                <a:cs typeface="Estrangelo Edessa" panose="03080600000000000000" pitchFamily="66" charset="0"/>
              </a:rPr>
              <a:t>regimes of </a:t>
            </a:r>
            <a:r>
              <a:rPr lang="en-GB" sz="4000" dirty="0" smtClean="0">
                <a:latin typeface="Calibri" panose="020F0502020204030204" pitchFamily="34" charset="0"/>
                <a:cs typeface="Estrangelo Edessa" panose="03080600000000000000" pitchFamily="66" charset="0"/>
              </a:rPr>
              <a:t>evaluation/justification </a:t>
            </a:r>
          </a:p>
          <a:p>
            <a:r>
              <a:rPr lang="en-GB" sz="4000" dirty="0" smtClean="0">
                <a:solidFill>
                  <a:schemeClr val="accent4"/>
                </a:solidFill>
                <a:latin typeface="Calibri" panose="020F0502020204030204" pitchFamily="34" charset="0"/>
                <a:cs typeface="Estrangelo Edessa" panose="03080600000000000000" pitchFamily="66" charset="0"/>
              </a:rPr>
              <a:t>so no single axis of domination and institutions always contestable</a:t>
            </a:r>
            <a:endParaRPr lang="en-GB" dirty="0">
              <a:solidFill>
                <a:schemeClr val="accent4"/>
              </a:solidFill>
              <a:latin typeface="Calibri" panose="020F0502020204030204" pitchFamily="34" charset="0"/>
            </a:endParaRPr>
          </a:p>
        </p:txBody>
      </p:sp>
    </p:spTree>
    <p:extLst>
      <p:ext uri="{BB962C8B-B14F-4D97-AF65-F5344CB8AC3E}">
        <p14:creationId xmlns:p14="http://schemas.microsoft.com/office/powerpoint/2010/main" val="28220527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Autofit/>
          </a:bodyPr>
          <a:lstStyle/>
          <a:p>
            <a:r>
              <a:rPr lang="en-GB" sz="3200" dirty="0" smtClean="0"/>
              <a:t>But where does this leave models of the reproduction of inequality? </a:t>
            </a:r>
            <a:endParaRPr lang="en-GB" sz="3200" dirty="0"/>
          </a:p>
        </p:txBody>
      </p:sp>
      <p:sp>
        <p:nvSpPr>
          <p:cNvPr id="3" name="Content Placeholder 2"/>
          <p:cNvSpPr>
            <a:spLocks noGrp="1"/>
          </p:cNvSpPr>
          <p:nvPr>
            <p:ph idx="1"/>
          </p:nvPr>
        </p:nvSpPr>
        <p:spPr>
          <a:xfrm>
            <a:off x="457200" y="1600200"/>
            <a:ext cx="8229600" cy="4781128"/>
          </a:xfrm>
        </p:spPr>
        <p:txBody>
          <a:bodyPr>
            <a:normAutofit fontScale="92500" lnSpcReduction="20000"/>
          </a:bodyPr>
          <a:lstStyle/>
          <a:p>
            <a:r>
              <a:rPr lang="en-GB" dirty="0"/>
              <a:t>h</a:t>
            </a:r>
            <a:r>
              <a:rPr lang="en-GB" dirty="0" smtClean="0"/>
              <a:t>abitus/field </a:t>
            </a:r>
            <a:r>
              <a:rPr lang="en-GB" dirty="0" err="1" smtClean="0"/>
              <a:t>disjunctures</a:t>
            </a:r>
            <a:r>
              <a:rPr lang="en-GB" dirty="0" smtClean="0"/>
              <a:t> more prevalent than models of class subjectivity have previously suggested</a:t>
            </a:r>
          </a:p>
          <a:p>
            <a:r>
              <a:rPr lang="en-GB" dirty="0" smtClean="0"/>
              <a:t>symbolic domination less pervasive</a:t>
            </a:r>
          </a:p>
          <a:p>
            <a:r>
              <a:rPr lang="en-GB" dirty="0"/>
              <a:t>c</a:t>
            </a:r>
            <a:r>
              <a:rPr lang="en-GB" dirty="0" smtClean="0"/>
              <a:t>ritical capacities &amp; reflexivity routine features of practice</a:t>
            </a:r>
          </a:p>
          <a:p>
            <a:r>
              <a:rPr lang="en-GB" dirty="0" smtClean="0"/>
              <a:t>everyday critique and resistance more widespread</a:t>
            </a:r>
          </a:p>
          <a:p>
            <a:endParaRPr lang="en-GB" dirty="0" smtClean="0"/>
          </a:p>
          <a:p>
            <a:r>
              <a:rPr lang="en-GB" dirty="0" smtClean="0"/>
              <a:t>So why </a:t>
            </a:r>
            <a:r>
              <a:rPr lang="en-GB" dirty="0"/>
              <a:t>do people put up with inequality &amp; injustice</a:t>
            </a:r>
            <a:r>
              <a:rPr lang="en-GB" dirty="0" smtClean="0"/>
              <a:t>?</a:t>
            </a:r>
            <a:endParaRPr lang="en-GB" dirty="0"/>
          </a:p>
        </p:txBody>
      </p:sp>
    </p:spTree>
    <p:extLst>
      <p:ext uri="{BB962C8B-B14F-4D97-AF65-F5344CB8AC3E}">
        <p14:creationId xmlns:p14="http://schemas.microsoft.com/office/powerpoint/2010/main" val="36021621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Beyond symbolic legitimation?</a:t>
            </a:r>
            <a:endParaRPr lang="en-GB" sz="3600" dirty="0"/>
          </a:p>
        </p:txBody>
      </p:sp>
      <p:sp>
        <p:nvSpPr>
          <p:cNvPr id="3" name="Content Placeholder 2"/>
          <p:cNvSpPr>
            <a:spLocks noGrp="1"/>
          </p:cNvSpPr>
          <p:nvPr>
            <p:ph idx="1"/>
          </p:nvPr>
        </p:nvSpPr>
        <p:spPr/>
        <p:txBody>
          <a:bodyPr>
            <a:normAutofit fontScale="85000" lnSpcReduction="10000"/>
          </a:bodyPr>
          <a:lstStyle/>
          <a:p>
            <a:r>
              <a:rPr lang="en-GB" dirty="0" smtClean="0"/>
              <a:t>‘</a:t>
            </a:r>
            <a:r>
              <a:rPr lang="en-GB" dirty="0"/>
              <a:t>individuals and groups often see clearly the arbitrary character of power relations but lack the requisite resources to change them’ (Swartz, 1992:289</a:t>
            </a:r>
            <a:r>
              <a:rPr lang="en-GB" dirty="0" smtClean="0"/>
              <a:t>).</a:t>
            </a:r>
          </a:p>
          <a:p>
            <a:r>
              <a:rPr lang="en-GB" dirty="0" smtClean="0"/>
              <a:t>‘Too </a:t>
            </a:r>
            <a:r>
              <a:rPr lang="en-GB" dirty="0"/>
              <a:t>often, individual reflexivity and impetus to change are conflated. Most people much of the time do not have control over the circumstances in which they find themselves, nor do they consider as sensible alternative courses of </a:t>
            </a:r>
            <a:r>
              <a:rPr lang="en-GB" dirty="0" smtClean="0"/>
              <a:t>action.’ </a:t>
            </a:r>
            <a:r>
              <a:rPr lang="en-GB" dirty="0"/>
              <a:t>(Warde, 2014: 295). </a:t>
            </a:r>
            <a:endParaRPr lang="en-GB" dirty="0" smtClean="0"/>
          </a:p>
          <a:p>
            <a:r>
              <a:rPr lang="en-GB" dirty="0"/>
              <a:t>We do not have to see the reproduction of </a:t>
            </a:r>
            <a:r>
              <a:rPr lang="en-GB" dirty="0" smtClean="0"/>
              <a:t>inequality &amp; power </a:t>
            </a:r>
            <a:r>
              <a:rPr lang="en-GB" dirty="0"/>
              <a:t>relations as residing in people’s internalisation of the norms or ideology which justify such relations </a:t>
            </a:r>
          </a:p>
          <a:p>
            <a:endParaRPr lang="en-GB" dirty="0"/>
          </a:p>
          <a:p>
            <a:endParaRPr lang="en-GB" dirty="0"/>
          </a:p>
        </p:txBody>
      </p:sp>
    </p:spTree>
    <p:extLst>
      <p:ext uri="{BB962C8B-B14F-4D97-AF65-F5344CB8AC3E}">
        <p14:creationId xmlns:p14="http://schemas.microsoft.com/office/powerpoint/2010/main" val="40882771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Autofit/>
          </a:bodyPr>
          <a:lstStyle/>
          <a:p>
            <a:r>
              <a:rPr lang="en-GB" sz="2800" dirty="0" smtClean="0"/>
              <a:t>Reproduction (&amp; transformation) as collectively held  constraining practices</a:t>
            </a:r>
            <a:endParaRPr lang="en-GB" sz="2800" dirty="0"/>
          </a:p>
        </p:txBody>
      </p:sp>
      <p:sp>
        <p:nvSpPr>
          <p:cNvPr id="3" name="Content Placeholder 2"/>
          <p:cNvSpPr>
            <a:spLocks noGrp="1"/>
          </p:cNvSpPr>
          <p:nvPr>
            <p:ph idx="1"/>
          </p:nvPr>
        </p:nvSpPr>
        <p:spPr>
          <a:xfrm>
            <a:off x="457200" y="1124744"/>
            <a:ext cx="8229600" cy="5001419"/>
          </a:xfrm>
        </p:spPr>
        <p:txBody>
          <a:bodyPr>
            <a:normAutofit fontScale="70000" lnSpcReduction="20000"/>
          </a:bodyPr>
          <a:lstStyle/>
          <a:p>
            <a:r>
              <a:rPr lang="en-GB" dirty="0" smtClean="0"/>
              <a:t>Most </a:t>
            </a:r>
            <a:r>
              <a:rPr lang="en-GB" dirty="0"/>
              <a:t>participants can regard a distribution of power as iniquitous, see particular transactions within it as unfair and yet, even as they disapprove, still participate in the transactions which sustain the </a:t>
            </a:r>
            <a:r>
              <a:rPr lang="en-GB" dirty="0" smtClean="0"/>
              <a:t>system</a:t>
            </a:r>
          </a:p>
          <a:p>
            <a:r>
              <a:rPr lang="en-GB" dirty="0" smtClean="0"/>
              <a:t>‘</a:t>
            </a:r>
            <a:r>
              <a:rPr lang="en-GB" dirty="0"/>
              <a:t>Every individual has an incentive to a high level of conformity so long as all other individuals manifest a high level of </a:t>
            </a:r>
            <a:r>
              <a:rPr lang="en-GB" dirty="0" smtClean="0"/>
              <a:t>conformity’ </a:t>
            </a:r>
            <a:r>
              <a:rPr lang="en-GB" dirty="0"/>
              <a:t>(Barnes, 1988: 37). </a:t>
            </a:r>
            <a:endParaRPr lang="en-GB" dirty="0" smtClean="0"/>
          </a:p>
          <a:p>
            <a:r>
              <a:rPr lang="en-GB" dirty="0" smtClean="0"/>
              <a:t>So </a:t>
            </a:r>
            <a:r>
              <a:rPr lang="en-GB" dirty="0"/>
              <a:t>participants may evaluate a system negatively, ‘and yet, given the knowledge they possess and the calculative procedures they employ, still see their own individual conforming actions within the system as the best possible’ (Barnes, 1988: 41</a:t>
            </a:r>
            <a:r>
              <a:rPr lang="en-GB" dirty="0" smtClean="0"/>
              <a:t>).</a:t>
            </a:r>
          </a:p>
          <a:p>
            <a:r>
              <a:rPr lang="en-GB" dirty="0"/>
              <a:t>‘the persistence of large-scale power structures is intelligible as the outcome of calculative action’ </a:t>
            </a:r>
            <a:r>
              <a:rPr lang="en-GB" dirty="0" smtClean="0"/>
              <a:t>(Barnes, 1988</a:t>
            </a:r>
            <a:r>
              <a:rPr lang="en-GB" dirty="0"/>
              <a:t>: xii</a:t>
            </a:r>
            <a:r>
              <a:rPr lang="en-GB" dirty="0" smtClean="0"/>
              <a:t>).</a:t>
            </a:r>
          </a:p>
          <a:p>
            <a:r>
              <a:rPr lang="en-GB" dirty="0" smtClean="0"/>
              <a:t>Reproduction arises </a:t>
            </a:r>
            <a:r>
              <a:rPr lang="en-GB" dirty="0"/>
              <a:t>from ‘the pressures people exert upon each other…from calculative conformity and the calculative sanctioning of others into conformity’ (1988:42</a:t>
            </a:r>
            <a:r>
              <a:rPr lang="en-GB" dirty="0" smtClean="0"/>
              <a:t>) – but so does social transformation…</a:t>
            </a:r>
            <a:endParaRPr lang="en-GB" dirty="0"/>
          </a:p>
        </p:txBody>
      </p:sp>
    </p:spTree>
    <p:extLst>
      <p:ext uri="{BB962C8B-B14F-4D97-AF65-F5344CB8AC3E}">
        <p14:creationId xmlns:p14="http://schemas.microsoft.com/office/powerpoint/2010/main" val="15929681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364</TotalTime>
  <Words>1186</Words>
  <Application>Microsoft Office PowerPoint</Application>
  <PresentationFormat>On-screen Show (4:3)</PresentationFormat>
  <Paragraphs>55</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Estrangelo Edessa</vt:lpstr>
      <vt:lpstr>Office Theme</vt:lpstr>
      <vt:lpstr>Class subjectivities and everyday critique (or, why do people put up with inequality &amp; injustice?) Wendy Bottero  </vt:lpstr>
      <vt:lpstr>PowerPoint Presentation</vt:lpstr>
      <vt:lpstr>Explaining the problem of class subjectivities?</vt:lpstr>
      <vt:lpstr>PowerPoint Presentation</vt:lpstr>
      <vt:lpstr>Too much symbolic domination – spaces of alternative value?</vt:lpstr>
      <vt:lpstr>Need more emphasis on  basis of critical capacities &amp; everyday critique?</vt:lpstr>
      <vt:lpstr>But where does this leave models of the reproduction of inequality? </vt:lpstr>
      <vt:lpstr>Beyond symbolic legitimation?</vt:lpstr>
      <vt:lpstr>Reproduction (&amp; transformation) as collectively held  constraining practices</vt:lpstr>
    </vt:vector>
  </TitlesOfParts>
  <Company>University of Manchester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Wendy Bottero</dc:creator>
  <cp:lastModifiedBy>Kevin Gillan</cp:lastModifiedBy>
  <cp:revision>25</cp:revision>
  <cp:lastPrinted>2016-01-23T16:14:03Z</cp:lastPrinted>
  <dcterms:created xsi:type="dcterms:W3CDTF">2016-01-23T12:09:26Z</dcterms:created>
  <dcterms:modified xsi:type="dcterms:W3CDTF">2016-01-26T12:31:11Z</dcterms:modified>
</cp:coreProperties>
</file>