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323" r:id="rId3"/>
    <p:sldId id="289" r:id="rId4"/>
    <p:sldId id="291" r:id="rId5"/>
    <p:sldId id="294" r:id="rId6"/>
    <p:sldId id="295" r:id="rId7"/>
    <p:sldId id="296" r:id="rId8"/>
    <p:sldId id="301" r:id="rId9"/>
    <p:sldId id="299" r:id="rId10"/>
    <p:sldId id="311" r:id="rId11"/>
    <p:sldId id="303" r:id="rId12"/>
    <p:sldId id="309" r:id="rId13"/>
    <p:sldId id="314" r:id="rId14"/>
    <p:sldId id="306" r:id="rId15"/>
    <p:sldId id="315" r:id="rId16"/>
    <p:sldId id="316" r:id="rId17"/>
    <p:sldId id="317" r:id="rId18"/>
    <p:sldId id="318" r:id="rId19"/>
    <p:sldId id="319" r:id="rId20"/>
    <p:sldId id="320" r:id="rId21"/>
    <p:sldId id="321" r:id="rId22"/>
    <p:sldId id="322" r:id="rId23"/>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462" autoAdjust="0"/>
  </p:normalViewPr>
  <p:slideViewPr>
    <p:cSldViewPr>
      <p:cViewPr varScale="1">
        <p:scale>
          <a:sx n="71" d="100"/>
          <a:sy n="71" d="100"/>
        </p:scale>
        <p:origin x="-17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fld id="{169EEC4B-3794-4916-B462-C416DFABB5A8}" type="datetimeFigureOut">
              <a:rPr lang="en-GB" smtClean="0"/>
              <a:t>25/01/2016</a:t>
            </a:fld>
            <a:endParaRPr lang="en-GB"/>
          </a:p>
        </p:txBody>
      </p:sp>
      <p:sp>
        <p:nvSpPr>
          <p:cNvPr id="4" name="Footer Placeholder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2FFF3221-9C2B-44EA-B941-872279C65048}" type="slidenum">
              <a:rPr lang="en-GB" smtClean="0"/>
              <a:t>‹#›</a:t>
            </a:fld>
            <a:endParaRPr lang="en-GB"/>
          </a:p>
        </p:txBody>
      </p:sp>
    </p:spTree>
    <p:extLst>
      <p:ext uri="{BB962C8B-B14F-4D97-AF65-F5344CB8AC3E}">
        <p14:creationId xmlns:p14="http://schemas.microsoft.com/office/powerpoint/2010/main" val="2858250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10EF933A-DEE5-406D-89C6-37EA00EA5DFA}" type="datetimeFigureOut">
              <a:rPr lang="en-GB" smtClean="0"/>
              <a:t>25/01/2016</a:t>
            </a:fld>
            <a:endParaRPr lang="en-GB"/>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0DE61A44-03A2-464F-99C0-F95460B417FA}" type="slidenum">
              <a:rPr lang="en-GB" smtClean="0"/>
              <a:t>‹#›</a:t>
            </a:fld>
            <a:endParaRPr lang="en-GB"/>
          </a:p>
        </p:txBody>
      </p:sp>
    </p:spTree>
    <p:extLst>
      <p:ext uri="{BB962C8B-B14F-4D97-AF65-F5344CB8AC3E}">
        <p14:creationId xmlns:p14="http://schemas.microsoft.com/office/powerpoint/2010/main" val="2422432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DE61A44-03A2-464F-99C0-F95460B417FA}" type="slidenum">
              <a:rPr lang="en-GB" smtClean="0"/>
              <a:t>1</a:t>
            </a:fld>
            <a:endParaRPr lang="en-GB"/>
          </a:p>
        </p:txBody>
      </p:sp>
    </p:spTree>
    <p:extLst>
      <p:ext uri="{BB962C8B-B14F-4D97-AF65-F5344CB8AC3E}">
        <p14:creationId xmlns:p14="http://schemas.microsoft.com/office/powerpoint/2010/main" val="29912161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E.g.</a:t>
            </a:r>
            <a:r>
              <a:rPr lang="en-GB" baseline="0" dirty="0" smtClean="0"/>
              <a:t> our conferences, Nuffield conferences – deep controversies, </a:t>
            </a:r>
            <a:endParaRPr lang="en-GB" dirty="0"/>
          </a:p>
        </p:txBody>
      </p:sp>
      <p:sp>
        <p:nvSpPr>
          <p:cNvPr id="4" name="Slide Number Placeholder 3"/>
          <p:cNvSpPr>
            <a:spLocks noGrp="1"/>
          </p:cNvSpPr>
          <p:nvPr>
            <p:ph type="sldNum" sz="quarter" idx="10"/>
          </p:nvPr>
        </p:nvSpPr>
        <p:spPr/>
        <p:txBody>
          <a:bodyPr/>
          <a:lstStyle/>
          <a:p>
            <a:fld id="{0DE61A44-03A2-464F-99C0-F95460B417FA}" type="slidenum">
              <a:rPr lang="en-GB" smtClean="0"/>
              <a:t>13</a:t>
            </a:fld>
            <a:endParaRPr lang="en-GB"/>
          </a:p>
        </p:txBody>
      </p:sp>
    </p:spTree>
    <p:extLst>
      <p:ext uri="{BB962C8B-B14F-4D97-AF65-F5344CB8AC3E}">
        <p14:creationId xmlns:p14="http://schemas.microsoft.com/office/powerpoint/2010/main" val="11663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 won’t spend the rest of this talk analysing</a:t>
            </a:r>
            <a:r>
              <a:rPr lang="en-GB" baseline="0" dirty="0" smtClean="0"/>
              <a:t> the political message of this movement, and the implicit understandings and matrix of genetic and identity and parenthood that it builds on. Rather, I want to go on to compare this </a:t>
            </a:r>
            <a:endParaRPr lang="en-GB" dirty="0" smtClean="0"/>
          </a:p>
          <a:p>
            <a:endParaRPr lang="en-GB" dirty="0" smtClean="0"/>
          </a:p>
          <a:p>
            <a:r>
              <a:rPr lang="en-GB" dirty="0" smtClean="0"/>
              <a:t>I won’t go into analysing this </a:t>
            </a:r>
            <a:r>
              <a:rPr lang="en-GB" dirty="0" err="1" smtClean="0"/>
              <a:t>politicis</a:t>
            </a:r>
            <a:r>
              <a:rPr lang="en-GB" baseline="0" dirty="0" smtClean="0"/>
              <a:t> at this moment, other than to say that I think the return to genetic relationships is both telling and interesting in itself. Rather, I’d like to use some of our own data to show that everyday life may be a little bit more complex than this…</a:t>
            </a:r>
            <a:endParaRPr lang="en-GB" dirty="0"/>
          </a:p>
        </p:txBody>
      </p:sp>
      <p:sp>
        <p:nvSpPr>
          <p:cNvPr id="4" name="Slide Number Placeholder 3"/>
          <p:cNvSpPr>
            <a:spLocks noGrp="1"/>
          </p:cNvSpPr>
          <p:nvPr>
            <p:ph type="sldNum" sz="quarter" idx="10"/>
          </p:nvPr>
        </p:nvSpPr>
        <p:spPr/>
        <p:txBody>
          <a:bodyPr/>
          <a:lstStyle/>
          <a:p>
            <a:fld id="{0DE61A44-03A2-464F-99C0-F95460B417FA}" type="slidenum">
              <a:rPr lang="en-GB" smtClean="0"/>
              <a:t>14</a:t>
            </a:fld>
            <a:endParaRPr lang="en-GB"/>
          </a:p>
        </p:txBody>
      </p:sp>
    </p:spTree>
    <p:extLst>
      <p:ext uri="{BB962C8B-B14F-4D97-AF65-F5344CB8AC3E}">
        <p14:creationId xmlns:p14="http://schemas.microsoft.com/office/powerpoint/2010/main" val="4421592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Traditionally we might explore the experiences of parents who decide to keep secrets, but….</a:t>
            </a:r>
            <a:endParaRPr lang="en-GB" dirty="0"/>
          </a:p>
        </p:txBody>
      </p:sp>
      <p:sp>
        <p:nvSpPr>
          <p:cNvPr id="4" name="Slide Number Placeholder 3"/>
          <p:cNvSpPr>
            <a:spLocks noGrp="1"/>
          </p:cNvSpPr>
          <p:nvPr>
            <p:ph type="sldNum" sz="quarter" idx="10"/>
          </p:nvPr>
        </p:nvSpPr>
        <p:spPr/>
        <p:txBody>
          <a:bodyPr/>
          <a:lstStyle/>
          <a:p>
            <a:fld id="{F2013F20-33F8-41E8-92E4-032475217B75}" type="slidenum">
              <a:rPr lang="en-GB" smtClean="0"/>
              <a:t>15</a:t>
            </a:fld>
            <a:endParaRPr lang="en-GB"/>
          </a:p>
        </p:txBody>
      </p:sp>
    </p:spTree>
    <p:extLst>
      <p:ext uri="{BB962C8B-B14F-4D97-AF65-F5344CB8AC3E}">
        <p14:creationId xmlns:p14="http://schemas.microsoft.com/office/powerpoint/2010/main" val="2313013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013F20-33F8-41E8-92E4-032475217B75}" type="slidenum">
              <a:rPr lang="en-GB" smtClean="0"/>
              <a:t>16</a:t>
            </a:fld>
            <a:endParaRPr lang="en-GB"/>
          </a:p>
        </p:txBody>
      </p:sp>
    </p:spTree>
    <p:extLst>
      <p:ext uri="{BB962C8B-B14F-4D97-AF65-F5344CB8AC3E}">
        <p14:creationId xmlns:p14="http://schemas.microsoft.com/office/powerpoint/2010/main" val="22105707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Importance</a:t>
            </a:r>
            <a:r>
              <a:rPr lang="en-GB" baseline="0" dirty="0" smtClean="0"/>
              <a:t> of relationship, care, children’s development, the passing of time </a:t>
            </a:r>
          </a:p>
          <a:p>
            <a:r>
              <a:rPr lang="en-GB" baseline="0" dirty="0" smtClean="0"/>
              <a:t>Gradual process, never ‘done’</a:t>
            </a:r>
            <a:endParaRPr lang="en-GB" dirty="0"/>
          </a:p>
        </p:txBody>
      </p:sp>
      <p:sp>
        <p:nvSpPr>
          <p:cNvPr id="4" name="Slide Number Placeholder 3"/>
          <p:cNvSpPr>
            <a:spLocks noGrp="1"/>
          </p:cNvSpPr>
          <p:nvPr>
            <p:ph type="sldNum" sz="quarter" idx="10"/>
          </p:nvPr>
        </p:nvSpPr>
        <p:spPr/>
        <p:txBody>
          <a:bodyPr/>
          <a:lstStyle/>
          <a:p>
            <a:fld id="{F2013F20-33F8-41E8-92E4-032475217B75}" type="slidenum">
              <a:rPr lang="en-GB" smtClean="0"/>
              <a:t>17</a:t>
            </a:fld>
            <a:endParaRPr lang="en-GB"/>
          </a:p>
        </p:txBody>
      </p:sp>
    </p:spTree>
    <p:extLst>
      <p:ext uri="{BB962C8B-B14F-4D97-AF65-F5344CB8AC3E}">
        <p14:creationId xmlns:p14="http://schemas.microsoft.com/office/powerpoint/2010/main" val="23796076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Quite a typical</a:t>
            </a:r>
            <a:r>
              <a:rPr lang="en-GB" baseline="0" dirty="0" smtClean="0"/>
              <a:t> story</a:t>
            </a:r>
          </a:p>
          <a:p>
            <a:pPr marL="228600" indent="-228600">
              <a:buAutoNum type="arabicPeriod"/>
            </a:pPr>
            <a:r>
              <a:rPr lang="en-GB" baseline="0" dirty="0" smtClean="0"/>
              <a:t>Grandmother much more able and expected to engage than grandfather – hovers</a:t>
            </a:r>
          </a:p>
          <a:p>
            <a:pPr marL="228600" indent="-228600">
              <a:buAutoNum type="arabicPeriod"/>
            </a:pPr>
            <a:r>
              <a:rPr lang="en-GB" baseline="0" dirty="0" smtClean="0"/>
              <a:t>T – difficult experience. He had told his parents, but the topic had not been mentioned since. Silence important family strategy to manage potentially controversial and sensitive topics </a:t>
            </a:r>
          </a:p>
          <a:p>
            <a:pPr marL="228600" indent="-228600">
              <a:buAutoNum type="arabicPeriod"/>
            </a:pPr>
            <a:r>
              <a:rPr lang="en-GB" baseline="0" dirty="0" smtClean="0"/>
              <a:t>These experiences important, set the scene for subsequent conversation</a:t>
            </a:r>
          </a:p>
          <a:p>
            <a:pPr marL="685800" lvl="1" indent="-228600">
              <a:buAutoNum type="arabicPeriod"/>
            </a:pPr>
            <a:r>
              <a:rPr lang="en-GB" baseline="0" dirty="0" smtClean="0"/>
              <a:t>Trevor struggled with being </a:t>
            </a:r>
            <a:r>
              <a:rPr lang="en-GB" baseline="0" dirty="0" err="1" smtClean="0"/>
              <a:t>infertily</a:t>
            </a:r>
            <a:r>
              <a:rPr lang="en-GB" baseline="0" dirty="0" smtClean="0"/>
              <a:t>, but couldn’t get any support from his family. He also cannot ‘undo’ the telling </a:t>
            </a:r>
          </a:p>
          <a:p>
            <a:pPr marL="685800" lvl="1" indent="-228600">
              <a:buAutoNum type="arabicPeriod"/>
            </a:pPr>
            <a:r>
              <a:rPr lang="en-GB" baseline="0" dirty="0" smtClean="0"/>
              <a:t>Sister disapproved</a:t>
            </a:r>
          </a:p>
          <a:p>
            <a:pPr marL="685800" lvl="1" indent="-228600">
              <a:buAutoNum type="arabicPeriod"/>
            </a:pPr>
            <a:r>
              <a:rPr lang="en-GB" dirty="0" smtClean="0"/>
              <a:t>Uncertain</a:t>
            </a:r>
            <a:r>
              <a:rPr lang="en-GB" baseline="0" dirty="0" smtClean="0"/>
              <a:t> how family would respond to daughter in years to come. </a:t>
            </a:r>
          </a:p>
          <a:p>
            <a:pPr marL="228600" lvl="0" indent="-228600">
              <a:buAutoNum type="arabicPeriod"/>
            </a:pPr>
            <a:r>
              <a:rPr lang="en-GB" dirty="0" smtClean="0"/>
              <a:t>Openness</a:t>
            </a:r>
            <a:r>
              <a:rPr lang="en-GB" baseline="0" dirty="0" smtClean="0"/>
              <a:t> means for many parents taking family relationships into new, uncertain territories</a:t>
            </a:r>
            <a:endParaRPr lang="en-GB" dirty="0"/>
          </a:p>
        </p:txBody>
      </p:sp>
      <p:sp>
        <p:nvSpPr>
          <p:cNvPr id="4" name="Slide Number Placeholder 3"/>
          <p:cNvSpPr>
            <a:spLocks noGrp="1"/>
          </p:cNvSpPr>
          <p:nvPr>
            <p:ph type="sldNum" sz="quarter" idx="10"/>
          </p:nvPr>
        </p:nvSpPr>
        <p:spPr/>
        <p:txBody>
          <a:bodyPr/>
          <a:lstStyle/>
          <a:p>
            <a:fld id="{F2013F20-33F8-41E8-92E4-032475217B75}" type="slidenum">
              <a:rPr lang="en-GB" smtClean="0"/>
              <a:t>19</a:t>
            </a:fld>
            <a:endParaRPr lang="en-GB"/>
          </a:p>
        </p:txBody>
      </p:sp>
    </p:spTree>
    <p:extLst>
      <p:ext uri="{BB962C8B-B14F-4D97-AF65-F5344CB8AC3E}">
        <p14:creationId xmlns:p14="http://schemas.microsoft.com/office/powerpoint/2010/main" val="10947076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Leads me to argue</a:t>
            </a:r>
            <a:r>
              <a:rPr lang="en-GB" baseline="0" dirty="0" smtClean="0"/>
              <a:t> that…</a:t>
            </a:r>
            <a:endParaRPr lang="en-GB" dirty="0"/>
          </a:p>
        </p:txBody>
      </p:sp>
      <p:sp>
        <p:nvSpPr>
          <p:cNvPr id="4" name="Slide Number Placeholder 3"/>
          <p:cNvSpPr>
            <a:spLocks noGrp="1"/>
          </p:cNvSpPr>
          <p:nvPr>
            <p:ph type="sldNum" sz="quarter" idx="10"/>
          </p:nvPr>
        </p:nvSpPr>
        <p:spPr/>
        <p:txBody>
          <a:bodyPr/>
          <a:lstStyle/>
          <a:p>
            <a:fld id="{F2013F20-33F8-41E8-92E4-032475217B75}" type="slidenum">
              <a:rPr lang="en-GB" smtClean="0"/>
              <a:t>22</a:t>
            </a:fld>
            <a:endParaRPr lang="en-GB"/>
          </a:p>
        </p:txBody>
      </p:sp>
    </p:spTree>
    <p:extLst>
      <p:ext uri="{BB962C8B-B14F-4D97-AF65-F5344CB8AC3E}">
        <p14:creationId xmlns:p14="http://schemas.microsoft.com/office/powerpoint/2010/main" val="2820553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Will look particularly</a:t>
            </a:r>
            <a:r>
              <a:rPr lang="en-GB" baseline="0" dirty="0" smtClean="0"/>
              <a:t> at </a:t>
            </a:r>
            <a:r>
              <a:rPr lang="en-GB" baseline="0" dirty="0" smtClean="0"/>
              <a:t>reproduction</a:t>
            </a:r>
          </a:p>
          <a:p>
            <a:r>
              <a:rPr lang="en-GB" baseline="0" dirty="0" smtClean="0"/>
              <a:t>Why look </a:t>
            </a:r>
            <a:r>
              <a:rPr lang="en-GB" baseline="0" smtClean="0"/>
              <a:t>at reproduction</a:t>
            </a:r>
            <a:endParaRPr lang="en-GB" dirty="0"/>
          </a:p>
        </p:txBody>
      </p:sp>
      <p:sp>
        <p:nvSpPr>
          <p:cNvPr id="4" name="Slide Number Placeholder 3"/>
          <p:cNvSpPr>
            <a:spLocks noGrp="1"/>
          </p:cNvSpPr>
          <p:nvPr>
            <p:ph type="sldNum" sz="quarter" idx="10"/>
          </p:nvPr>
        </p:nvSpPr>
        <p:spPr/>
        <p:txBody>
          <a:bodyPr/>
          <a:lstStyle/>
          <a:p>
            <a:fld id="{0DE61A44-03A2-464F-99C0-F95460B417FA}" type="slidenum">
              <a:rPr lang="en-GB" smtClean="0"/>
              <a:t>3</a:t>
            </a:fld>
            <a:endParaRPr lang="en-GB"/>
          </a:p>
        </p:txBody>
      </p:sp>
    </p:spTree>
    <p:extLst>
      <p:ext uri="{BB962C8B-B14F-4D97-AF65-F5344CB8AC3E}">
        <p14:creationId xmlns:p14="http://schemas.microsoft.com/office/powerpoint/2010/main" val="427859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348D7F-FC9E-4719-A73B-B5F62E86C847}" type="slidenum">
              <a:rPr lang="en-GB" smtClean="0"/>
              <a:t>4</a:t>
            </a:fld>
            <a:endParaRPr lang="en-GB"/>
          </a:p>
        </p:txBody>
      </p:sp>
    </p:spTree>
    <p:extLst>
      <p:ext uri="{BB962C8B-B14F-4D97-AF65-F5344CB8AC3E}">
        <p14:creationId xmlns:p14="http://schemas.microsoft.com/office/powerpoint/2010/main" val="3297247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Forced sterilisations stopped in Sweden 1970 apart from for transsexuals seeking medical support to change their gender (drugs, surgery </a:t>
            </a:r>
            <a:r>
              <a:rPr lang="en-GB" dirty="0" err="1" smtClean="0"/>
              <a:t>etc</a:t>
            </a:r>
            <a:r>
              <a:rPr lang="en-GB" dirty="0" smtClean="0"/>
              <a:t>)</a:t>
            </a:r>
          </a:p>
          <a:p>
            <a:r>
              <a:rPr lang="en-GB" dirty="0" smtClean="0"/>
              <a:t>In order to get access to such health care, transsexuals had to agree to get sterilised</a:t>
            </a:r>
          </a:p>
          <a:p>
            <a:r>
              <a:rPr lang="en-GB" dirty="0" smtClean="0"/>
              <a:t>Dec 2012 – deemed unlawful according to the European Convention of Human Rights </a:t>
            </a:r>
          </a:p>
          <a:p>
            <a:r>
              <a:rPr lang="en-GB" dirty="0" smtClean="0"/>
              <a:t>Law changed 2013</a:t>
            </a:r>
          </a:p>
        </p:txBody>
      </p:sp>
      <p:sp>
        <p:nvSpPr>
          <p:cNvPr id="4" name="Slide Number Placeholder 3"/>
          <p:cNvSpPr>
            <a:spLocks noGrp="1"/>
          </p:cNvSpPr>
          <p:nvPr>
            <p:ph type="sldNum" sz="quarter" idx="10"/>
          </p:nvPr>
        </p:nvSpPr>
        <p:spPr/>
        <p:txBody>
          <a:bodyPr/>
          <a:lstStyle/>
          <a:p>
            <a:fld id="{72348D7F-FC9E-4719-A73B-B5F62E86C847}" type="slidenum">
              <a:rPr lang="en-GB" smtClean="0"/>
              <a:t>5</a:t>
            </a:fld>
            <a:endParaRPr lang="en-GB"/>
          </a:p>
        </p:txBody>
      </p:sp>
    </p:spTree>
    <p:extLst>
      <p:ext uri="{BB962C8B-B14F-4D97-AF65-F5344CB8AC3E}">
        <p14:creationId xmlns:p14="http://schemas.microsoft.com/office/powerpoint/2010/main" val="3494333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What makes a mum or a dad? Is there such a thing as a ‘real’ mum or dad? Can we have more than one mum/dad? What defines one? </a:t>
            </a:r>
          </a:p>
          <a:p>
            <a:endParaRPr lang="en-GB" dirty="0" smtClean="0"/>
          </a:p>
          <a:p>
            <a:r>
              <a:rPr lang="en-GB" dirty="0" smtClean="0"/>
              <a:t>he involvement</a:t>
            </a:r>
            <a:r>
              <a:rPr lang="en-GB" baseline="0" dirty="0" smtClean="0"/>
              <a:t> of a donor raises all sorts of scary questions, culturally speaking. </a:t>
            </a:r>
          </a:p>
          <a:p>
            <a:r>
              <a:rPr lang="en-GB" baseline="0" dirty="0" smtClean="0"/>
              <a:t>Are they the ‘proper’ parent? If so, what role does the ‘social’ (legal) parent have?</a:t>
            </a:r>
          </a:p>
          <a:p>
            <a:r>
              <a:rPr lang="en-GB" dirty="0" smtClean="0"/>
              <a:t>What</a:t>
            </a:r>
            <a:r>
              <a:rPr lang="en-GB" baseline="0" dirty="0" smtClean="0"/>
              <a:t> role should they have in relation to the child? </a:t>
            </a:r>
          </a:p>
          <a:p>
            <a:r>
              <a:rPr lang="en-GB" baseline="0" dirty="0" smtClean="0"/>
              <a:t>What role should they play in the child’s life, if any?</a:t>
            </a:r>
            <a:endParaRPr lang="en-GB" dirty="0" smtClean="0"/>
          </a:p>
        </p:txBody>
      </p:sp>
      <p:sp>
        <p:nvSpPr>
          <p:cNvPr id="4" name="Slide Number Placeholder 3"/>
          <p:cNvSpPr>
            <a:spLocks noGrp="1"/>
          </p:cNvSpPr>
          <p:nvPr>
            <p:ph type="sldNum" sz="quarter" idx="10"/>
          </p:nvPr>
        </p:nvSpPr>
        <p:spPr/>
        <p:txBody>
          <a:bodyPr/>
          <a:lstStyle/>
          <a:p>
            <a:fld id="{0DE61A44-03A2-464F-99C0-F95460B417FA}" type="slidenum">
              <a:rPr lang="en-GB" smtClean="0"/>
              <a:t>6</a:t>
            </a:fld>
            <a:endParaRPr lang="en-GB"/>
          </a:p>
        </p:txBody>
      </p:sp>
    </p:spTree>
    <p:extLst>
      <p:ext uri="{BB962C8B-B14F-4D97-AF65-F5344CB8AC3E}">
        <p14:creationId xmlns:p14="http://schemas.microsoft.com/office/powerpoint/2010/main" val="2878296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a:t>
            </a:r>
            <a:endParaRPr lang="en-GB" baseline="0" dirty="0" smtClean="0"/>
          </a:p>
          <a:p>
            <a:r>
              <a:rPr lang="en-GB" baseline="0" dirty="0" smtClean="0"/>
              <a:t>– the key issue become about secrecy and openness </a:t>
            </a:r>
            <a:endParaRPr lang="en-GB" dirty="0" smtClean="0"/>
          </a:p>
          <a:p>
            <a:endParaRPr lang="en-GB" dirty="0" smtClean="0"/>
          </a:p>
          <a:p>
            <a:r>
              <a:rPr lang="en-GB" dirty="0" smtClean="0"/>
              <a:t>To</a:t>
            </a:r>
            <a:r>
              <a:rPr lang="en-GB" baseline="0" dirty="0" smtClean="0"/>
              <a:t> situate this research project, we need to understand something about the way in which sperm donation has been perceived and managed, socially</a:t>
            </a:r>
          </a:p>
          <a:p>
            <a:endParaRPr lang="en-GB" dirty="0" smtClean="0"/>
          </a:p>
          <a:p>
            <a:r>
              <a:rPr lang="en-GB" dirty="0" smtClean="0"/>
              <a:t>So to give you a little bit more background</a:t>
            </a:r>
            <a:r>
              <a:rPr lang="en-GB" baseline="0" dirty="0" smtClean="0"/>
              <a:t> to this issue, it used to be (for a very long time) that parents were encouraged to keep donation a secret.</a:t>
            </a:r>
          </a:p>
          <a:p>
            <a:pPr eaLnBrk="1" hangingPunct="1"/>
            <a:r>
              <a:rPr lang="en-GB" dirty="0" smtClean="0"/>
              <a:t>Sperm donation has been used as a remedy for make factor infertility since the 1930s in the UK</a:t>
            </a:r>
          </a:p>
          <a:p>
            <a:pPr eaLnBrk="1" hangingPunct="1"/>
            <a:r>
              <a:rPr lang="en-GB" dirty="0" smtClean="0"/>
              <a:t>But was seen as extremely controversial </a:t>
            </a:r>
          </a:p>
          <a:p>
            <a:pPr eaLnBrk="1" hangingPunct="1"/>
            <a:r>
              <a:rPr lang="en-GB" b="1" dirty="0" smtClean="0"/>
              <a:t>1940s – widely condemned because it entailed ‘involved masturbation, adultery and production of illegitimate children and was a threat to family life and society’ (Richards, forthcoming).</a:t>
            </a:r>
          </a:p>
          <a:p>
            <a:pPr eaLnBrk="1" hangingPunct="1"/>
            <a:r>
              <a:rPr lang="en-GB" dirty="0" smtClean="0"/>
              <a:t>because it ‘involved masturbation, adultery and production of illegitimate children and was a threat to family life and society’ (Richards, forthcoming).</a:t>
            </a:r>
          </a:p>
          <a:p>
            <a:pPr eaLnBrk="1" hangingPunct="1"/>
            <a:r>
              <a:rPr lang="en-GB" dirty="0" smtClean="0"/>
              <a:t>Suggested it should be criminalised</a:t>
            </a:r>
          </a:p>
          <a:p>
            <a:pPr eaLnBrk="1" hangingPunct="1"/>
            <a:r>
              <a:rPr lang="en-GB" dirty="0" smtClean="0"/>
              <a:t>As</a:t>
            </a:r>
            <a:r>
              <a:rPr lang="en-GB" baseline="0" dirty="0" smtClean="0"/>
              <a:t> the practice of donor insemination developed into other forms of donation, and as infertility treatment became more commonplace, parents were encouraged to keep the donation a secret. This became general practice in the 1970s and 1980s</a:t>
            </a:r>
            <a:endParaRPr lang="en-GB" dirty="0"/>
          </a:p>
        </p:txBody>
      </p:sp>
      <p:sp>
        <p:nvSpPr>
          <p:cNvPr id="4" name="Slide Number Placeholder 3"/>
          <p:cNvSpPr>
            <a:spLocks noGrp="1"/>
          </p:cNvSpPr>
          <p:nvPr>
            <p:ph type="sldNum" sz="quarter" idx="10"/>
          </p:nvPr>
        </p:nvSpPr>
        <p:spPr/>
        <p:txBody>
          <a:bodyPr/>
          <a:lstStyle/>
          <a:p>
            <a:fld id="{E87E1F46-460E-4306-9F4C-27D82653C09D}" type="slidenum">
              <a:rPr lang="en-GB" smtClean="0"/>
              <a:pPr/>
              <a:t>7</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a:t>
            </a:r>
            <a:r>
              <a:rPr lang="en-GB" baseline="0" dirty="0" smtClean="0"/>
              <a:t> DCN central to this change </a:t>
            </a:r>
            <a:endParaRPr lang="en-GB" dirty="0"/>
          </a:p>
        </p:txBody>
      </p:sp>
      <p:sp>
        <p:nvSpPr>
          <p:cNvPr id="4" name="Slide Number Placeholder 3"/>
          <p:cNvSpPr>
            <a:spLocks noGrp="1"/>
          </p:cNvSpPr>
          <p:nvPr>
            <p:ph type="sldNum" sz="quarter" idx="10"/>
          </p:nvPr>
        </p:nvSpPr>
        <p:spPr/>
        <p:txBody>
          <a:bodyPr/>
          <a:lstStyle/>
          <a:p>
            <a:fld id="{E87E1F46-460E-4306-9F4C-27D82653C09D}" type="slidenum">
              <a:rPr lang="en-GB" smtClean="0"/>
              <a:pPr/>
              <a:t>9</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political</a:t>
            </a:r>
            <a:r>
              <a:rPr lang="en-GB" baseline="0" dirty="0" smtClean="0"/>
              <a:t> tone of openness, that was very instrumental in shifting the policy from secrecy to transparency</a:t>
            </a:r>
            <a:endParaRPr lang="en-GB" dirty="0" smtClean="0"/>
          </a:p>
          <a:p>
            <a:endParaRPr lang="en-GB" dirty="0" smtClean="0"/>
          </a:p>
          <a:p>
            <a:r>
              <a:rPr lang="en-GB" dirty="0" smtClean="0"/>
              <a:t>The DCN works to promote</a:t>
            </a:r>
            <a:r>
              <a:rPr lang="en-GB" baseline="0" dirty="0" smtClean="0"/>
              <a:t> openness: </a:t>
            </a:r>
          </a:p>
          <a:p>
            <a:r>
              <a:rPr lang="en-GB" b="1" dirty="0" smtClean="0">
                <a:effectLst/>
              </a:rPr>
              <a:t>Contact with others</a:t>
            </a:r>
          </a:p>
          <a:p>
            <a:r>
              <a:rPr lang="en-GB" dirty="0" smtClean="0">
                <a:effectLst/>
              </a:rPr>
              <a:t>DC Network offers a wide range of activities, events and resources that enable families and individuals to contact one another either by phone, email, at a local group meeting, a national conference or a workshop. We believe that this support is invaluable for people thinking about donor conception, going through the stress of treatment and facing the issues that come up once they conceive and become parents. We are also there for the children and try to include them in many of our activities.</a:t>
            </a:r>
          </a:p>
          <a:p>
            <a:r>
              <a:rPr lang="en-GB" b="1" dirty="0" smtClean="0">
                <a:effectLst/>
              </a:rPr>
              <a:t>Specialist support</a:t>
            </a:r>
          </a:p>
          <a:p>
            <a:r>
              <a:rPr lang="en-GB" dirty="0" smtClean="0">
                <a:effectLst/>
              </a:rPr>
              <a:t>We offer telephone support to members and non members. We also offer specialist support to families with older children who haven't been told yet. Members can often be connected with other members who have similar, often quite particular, circumstances or issues, and we can put people in touch with counsellors with great experience of working with infertility issues and donor conception families.</a:t>
            </a:r>
          </a:p>
          <a:p>
            <a:r>
              <a:rPr lang="en-GB" b="1" dirty="0" smtClean="0">
                <a:effectLst/>
              </a:rPr>
              <a:t>Local groups</a:t>
            </a:r>
          </a:p>
          <a:p>
            <a:r>
              <a:rPr lang="en-GB" dirty="0" smtClean="0">
                <a:effectLst/>
              </a:rPr>
              <a:t>We have many volunteers running local groups for members around the UK. The groups change depending on who is willing to take on the role.</a:t>
            </a:r>
          </a:p>
          <a:p>
            <a:r>
              <a:rPr lang="en-GB" b="1" dirty="0" smtClean="0">
                <a:effectLst/>
              </a:rPr>
              <a:t>National conferences</a:t>
            </a:r>
          </a:p>
          <a:p>
            <a:r>
              <a:rPr lang="en-GB" dirty="0" smtClean="0">
                <a:effectLst/>
              </a:rPr>
              <a:t>We run two conferences each year, one in London in the spring and one outside London in the autumn. At our conferences we have a main topic with speakers but we also organise small facilitated discussion groups for members to meet and support each other on particular issues.</a:t>
            </a:r>
          </a:p>
          <a:p>
            <a:r>
              <a:rPr lang="en-GB" b="1" dirty="0" smtClean="0">
                <a:effectLst/>
              </a:rPr>
              <a:t>Volunteer contact list</a:t>
            </a:r>
          </a:p>
          <a:p>
            <a:r>
              <a:rPr lang="en-GB" dirty="0" smtClean="0">
                <a:effectLst/>
              </a:rPr>
              <a:t>Some of our members have volunteered to go on a contact list. This is only available to other members and is sent to all new members on joining.</a:t>
            </a:r>
          </a:p>
          <a:p>
            <a:r>
              <a:rPr lang="en-GB" b="1" dirty="0" smtClean="0">
                <a:effectLst/>
              </a:rPr>
              <a:t>Resources</a:t>
            </a:r>
          </a:p>
          <a:p>
            <a:r>
              <a:rPr lang="en-GB" dirty="0" smtClean="0">
                <a:effectLst/>
              </a:rPr>
              <a:t>We produce a journal twice a year with articles, personal stories and reports on donor conception issues. An </a:t>
            </a:r>
            <a:r>
              <a:rPr lang="en-GB" dirty="0" err="1" smtClean="0">
                <a:effectLst/>
              </a:rPr>
              <a:t>eBulletin</a:t>
            </a:r>
            <a:r>
              <a:rPr lang="en-GB" dirty="0" smtClean="0">
                <a:effectLst/>
              </a:rPr>
              <a:t> goes out to all members each month containing news and information. DC Network also publish a range of books both for parents and children and has an extensive library of books and films that members can borrow from.</a:t>
            </a:r>
          </a:p>
          <a:p>
            <a:r>
              <a:rPr lang="en-GB" b="1" dirty="0" smtClean="0">
                <a:effectLst/>
              </a:rPr>
              <a:t>Workshops</a:t>
            </a:r>
          </a:p>
          <a:p>
            <a:r>
              <a:rPr lang="en-GB" dirty="0" smtClean="0">
                <a:effectLst/>
              </a:rPr>
              <a:t>We run Preparation workshops for those who are thinking about donor </a:t>
            </a:r>
            <a:r>
              <a:rPr lang="en-GB" dirty="0" err="1" smtClean="0">
                <a:effectLst/>
              </a:rPr>
              <a:t>concepetion</a:t>
            </a:r>
            <a:r>
              <a:rPr lang="en-GB" dirty="0" smtClean="0">
                <a:effectLst/>
              </a:rPr>
              <a:t> and Telling and Talking workshops for those with children. Both are open to members and non-members although members get a discount. We also run workshops at our national conferences for 8-12yr olds. These fun, games-led workshops can help children explore their feelings about being donor conceived in a safe space.</a:t>
            </a:r>
          </a:p>
          <a:p>
            <a:endParaRPr lang="en-GB" dirty="0"/>
          </a:p>
        </p:txBody>
      </p:sp>
      <p:sp>
        <p:nvSpPr>
          <p:cNvPr id="4" name="Slide Number Placeholder 3"/>
          <p:cNvSpPr>
            <a:spLocks noGrp="1"/>
          </p:cNvSpPr>
          <p:nvPr>
            <p:ph type="sldNum" sz="quarter" idx="10"/>
          </p:nvPr>
        </p:nvSpPr>
        <p:spPr/>
        <p:txBody>
          <a:bodyPr/>
          <a:lstStyle/>
          <a:p>
            <a:fld id="{0DE61A44-03A2-464F-99C0-F95460B417FA}" type="slidenum">
              <a:rPr lang="en-GB" smtClean="0"/>
              <a:t>11</a:t>
            </a:fld>
            <a:endParaRPr lang="en-GB"/>
          </a:p>
        </p:txBody>
      </p:sp>
    </p:spTree>
    <p:extLst>
      <p:ext uri="{BB962C8B-B14F-4D97-AF65-F5344CB8AC3E}">
        <p14:creationId xmlns:p14="http://schemas.microsoft.com/office/powerpoint/2010/main" val="584984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This echoes broader </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In November 1998, the Children's Society called for a change in the law</a:t>
            </a:r>
          </a:p>
          <a:p>
            <a:r>
              <a:rPr lang="en-GB" sz="1200" b="0" i="0" u="none" strike="noStrike" kern="1200" baseline="0" dirty="0" smtClean="0">
                <a:solidFill>
                  <a:schemeClr val="tx1"/>
                </a:solidFill>
                <a:latin typeface="+mn-lt"/>
                <a:ea typeface="+mn-ea"/>
                <a:cs typeface="+mn-cs"/>
              </a:rPr>
              <a:t>so that people who were born by sperm or egg donation could access the</a:t>
            </a:r>
          </a:p>
          <a:p>
            <a:r>
              <a:rPr lang="en-GB" sz="1200" b="0" i="0" u="none" strike="noStrike" kern="1200" baseline="0" dirty="0" smtClean="0">
                <a:solidFill>
                  <a:schemeClr val="tx1"/>
                </a:solidFill>
                <a:latin typeface="+mn-lt"/>
                <a:ea typeface="+mn-ea"/>
                <a:cs typeface="+mn-cs"/>
              </a:rPr>
              <a:t>same information about their donors that adopted children could access</a:t>
            </a:r>
          </a:p>
          <a:p>
            <a:r>
              <a:rPr lang="en-GB" sz="1200" b="0" i="0" u="none" strike="noStrike" kern="1200" baseline="0" dirty="0" smtClean="0">
                <a:solidFill>
                  <a:schemeClr val="tx1"/>
                </a:solidFill>
                <a:latin typeface="+mn-lt"/>
                <a:ea typeface="+mn-ea"/>
                <a:cs typeface="+mn-cs"/>
              </a:rPr>
              <a:t>about their natural parents. Project Manager Julia Feast said:</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denying access to their identity infringes their rights.</a:t>
            </a:r>
          </a:p>
          <a:p>
            <a:r>
              <a:rPr lang="en-GB" sz="1200" b="0" i="0" u="none" strike="noStrike" kern="1200" baseline="0" dirty="0" smtClean="0">
                <a:solidFill>
                  <a:schemeClr val="tx1"/>
                </a:solidFill>
                <a:latin typeface="+mn-lt"/>
                <a:ea typeface="+mn-ea"/>
                <a:cs typeface="+mn-cs"/>
              </a:rPr>
              <a:t>As we shall see later, the donor anonymity debate was characterized by this</a:t>
            </a:r>
          </a:p>
          <a:p>
            <a:r>
              <a:rPr lang="en-GB" sz="1200" b="0" i="0" u="none" strike="noStrike" kern="1200" baseline="0" dirty="0" smtClean="0">
                <a:solidFill>
                  <a:schemeClr val="tx1"/>
                </a:solidFill>
                <a:latin typeface="+mn-lt"/>
                <a:ea typeface="+mn-ea"/>
                <a:cs typeface="+mn-cs"/>
              </a:rPr>
              <a:t>definition in the public sphere.</a:t>
            </a:r>
            <a:endParaRPr lang="en-GB" dirty="0"/>
          </a:p>
        </p:txBody>
      </p:sp>
      <p:sp>
        <p:nvSpPr>
          <p:cNvPr id="4" name="Slide Number Placeholder 3"/>
          <p:cNvSpPr>
            <a:spLocks noGrp="1"/>
          </p:cNvSpPr>
          <p:nvPr>
            <p:ph type="sldNum" sz="quarter" idx="10"/>
          </p:nvPr>
        </p:nvSpPr>
        <p:spPr/>
        <p:txBody>
          <a:bodyPr/>
          <a:lstStyle/>
          <a:p>
            <a:fld id="{0DE61A44-03A2-464F-99C0-F95460B417FA}" type="slidenum">
              <a:rPr lang="en-GB" smtClean="0"/>
              <a:t>12</a:t>
            </a:fld>
            <a:endParaRPr lang="en-GB"/>
          </a:p>
        </p:txBody>
      </p:sp>
    </p:spTree>
    <p:extLst>
      <p:ext uri="{BB962C8B-B14F-4D97-AF65-F5344CB8AC3E}">
        <p14:creationId xmlns:p14="http://schemas.microsoft.com/office/powerpoint/2010/main" val="4157881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5949779-EAAC-4EFF-9DC8-B9B2A7BD3B79}" type="datetimeFigureOut">
              <a:rPr lang="en-GB" smtClean="0"/>
              <a:t>25/01/2016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F269A5-125A-400B-BA7A-9AC12FBD3624}" type="slidenum">
              <a:rPr lang="en-GB" smtClean="0"/>
              <a:t>‹#›</a:t>
            </a:fld>
            <a:endParaRPr lang="en-GB"/>
          </a:p>
        </p:txBody>
      </p:sp>
    </p:spTree>
    <p:extLst>
      <p:ext uri="{BB962C8B-B14F-4D97-AF65-F5344CB8AC3E}">
        <p14:creationId xmlns:p14="http://schemas.microsoft.com/office/powerpoint/2010/main" val="4027281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5949779-EAAC-4EFF-9DC8-B9B2A7BD3B79}" type="datetimeFigureOut">
              <a:rPr lang="en-GB" smtClean="0"/>
              <a:t>25/01/2016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F269A5-125A-400B-BA7A-9AC12FBD3624}" type="slidenum">
              <a:rPr lang="en-GB" smtClean="0"/>
              <a:t>‹#›</a:t>
            </a:fld>
            <a:endParaRPr lang="en-GB"/>
          </a:p>
        </p:txBody>
      </p:sp>
    </p:spTree>
    <p:extLst>
      <p:ext uri="{BB962C8B-B14F-4D97-AF65-F5344CB8AC3E}">
        <p14:creationId xmlns:p14="http://schemas.microsoft.com/office/powerpoint/2010/main" val="2013465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5949779-EAAC-4EFF-9DC8-B9B2A7BD3B79}" type="datetimeFigureOut">
              <a:rPr lang="en-GB" smtClean="0"/>
              <a:t>25/01/2016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F269A5-125A-400B-BA7A-9AC12FBD3624}" type="slidenum">
              <a:rPr lang="en-GB" smtClean="0"/>
              <a:t>‹#›</a:t>
            </a:fld>
            <a:endParaRPr lang="en-GB"/>
          </a:p>
        </p:txBody>
      </p:sp>
    </p:spTree>
    <p:extLst>
      <p:ext uri="{BB962C8B-B14F-4D97-AF65-F5344CB8AC3E}">
        <p14:creationId xmlns:p14="http://schemas.microsoft.com/office/powerpoint/2010/main" val="4000080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946876-04FD-4B9C-88F8-9F95D4E15761}" type="datetimeFigureOut">
              <a:rPr lang="en-GB" smtClean="0"/>
              <a:t>25/01/2016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268371-A66B-4E35-9410-8EB37EBA0523}" type="slidenum">
              <a:rPr lang="en-GB" smtClean="0"/>
              <a:t>‹#›</a:t>
            </a:fld>
            <a:endParaRPr lang="en-GB"/>
          </a:p>
        </p:txBody>
      </p:sp>
    </p:spTree>
    <p:extLst>
      <p:ext uri="{BB962C8B-B14F-4D97-AF65-F5344CB8AC3E}">
        <p14:creationId xmlns:p14="http://schemas.microsoft.com/office/powerpoint/2010/main" val="1526818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5949779-EAAC-4EFF-9DC8-B9B2A7BD3B79}" type="datetimeFigureOut">
              <a:rPr lang="en-GB" smtClean="0"/>
              <a:t>25/01/2016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F269A5-125A-400B-BA7A-9AC12FBD3624}" type="slidenum">
              <a:rPr lang="en-GB" smtClean="0"/>
              <a:t>‹#›</a:t>
            </a:fld>
            <a:endParaRPr lang="en-GB"/>
          </a:p>
        </p:txBody>
      </p:sp>
    </p:spTree>
    <p:extLst>
      <p:ext uri="{BB962C8B-B14F-4D97-AF65-F5344CB8AC3E}">
        <p14:creationId xmlns:p14="http://schemas.microsoft.com/office/powerpoint/2010/main" val="2038786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949779-EAAC-4EFF-9DC8-B9B2A7BD3B79}" type="datetimeFigureOut">
              <a:rPr lang="en-GB" smtClean="0"/>
              <a:t>25/01/2016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F269A5-125A-400B-BA7A-9AC12FBD3624}" type="slidenum">
              <a:rPr lang="en-GB" smtClean="0"/>
              <a:t>‹#›</a:t>
            </a:fld>
            <a:endParaRPr lang="en-GB"/>
          </a:p>
        </p:txBody>
      </p:sp>
    </p:spTree>
    <p:extLst>
      <p:ext uri="{BB962C8B-B14F-4D97-AF65-F5344CB8AC3E}">
        <p14:creationId xmlns:p14="http://schemas.microsoft.com/office/powerpoint/2010/main" val="1615698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5949779-EAAC-4EFF-9DC8-B9B2A7BD3B79}" type="datetimeFigureOut">
              <a:rPr lang="en-GB" smtClean="0"/>
              <a:t>25/01/2016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F269A5-125A-400B-BA7A-9AC12FBD3624}" type="slidenum">
              <a:rPr lang="en-GB" smtClean="0"/>
              <a:t>‹#›</a:t>
            </a:fld>
            <a:endParaRPr lang="en-GB"/>
          </a:p>
        </p:txBody>
      </p:sp>
    </p:spTree>
    <p:extLst>
      <p:ext uri="{BB962C8B-B14F-4D97-AF65-F5344CB8AC3E}">
        <p14:creationId xmlns:p14="http://schemas.microsoft.com/office/powerpoint/2010/main" val="4030805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5949779-EAAC-4EFF-9DC8-B9B2A7BD3B79}" type="datetimeFigureOut">
              <a:rPr lang="en-GB" smtClean="0"/>
              <a:t>25/01/2016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2F269A5-125A-400B-BA7A-9AC12FBD3624}" type="slidenum">
              <a:rPr lang="en-GB" smtClean="0"/>
              <a:t>‹#›</a:t>
            </a:fld>
            <a:endParaRPr lang="en-GB"/>
          </a:p>
        </p:txBody>
      </p:sp>
    </p:spTree>
    <p:extLst>
      <p:ext uri="{BB962C8B-B14F-4D97-AF65-F5344CB8AC3E}">
        <p14:creationId xmlns:p14="http://schemas.microsoft.com/office/powerpoint/2010/main" val="1754021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5949779-EAAC-4EFF-9DC8-B9B2A7BD3B79}" type="datetimeFigureOut">
              <a:rPr lang="en-GB" smtClean="0"/>
              <a:t>25/01/2016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2F269A5-125A-400B-BA7A-9AC12FBD3624}" type="slidenum">
              <a:rPr lang="en-GB" smtClean="0"/>
              <a:t>‹#›</a:t>
            </a:fld>
            <a:endParaRPr lang="en-GB"/>
          </a:p>
        </p:txBody>
      </p:sp>
    </p:spTree>
    <p:extLst>
      <p:ext uri="{BB962C8B-B14F-4D97-AF65-F5344CB8AC3E}">
        <p14:creationId xmlns:p14="http://schemas.microsoft.com/office/powerpoint/2010/main" val="4021635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949779-EAAC-4EFF-9DC8-B9B2A7BD3B79}" type="datetimeFigureOut">
              <a:rPr lang="en-GB" smtClean="0"/>
              <a:t>25/01/2016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2F269A5-125A-400B-BA7A-9AC12FBD3624}" type="slidenum">
              <a:rPr lang="en-GB" smtClean="0"/>
              <a:t>‹#›</a:t>
            </a:fld>
            <a:endParaRPr lang="en-GB"/>
          </a:p>
        </p:txBody>
      </p:sp>
    </p:spTree>
    <p:extLst>
      <p:ext uri="{BB962C8B-B14F-4D97-AF65-F5344CB8AC3E}">
        <p14:creationId xmlns:p14="http://schemas.microsoft.com/office/powerpoint/2010/main" val="820043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949779-EAAC-4EFF-9DC8-B9B2A7BD3B79}" type="datetimeFigureOut">
              <a:rPr lang="en-GB" smtClean="0"/>
              <a:t>25/01/2016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F269A5-125A-400B-BA7A-9AC12FBD3624}" type="slidenum">
              <a:rPr lang="en-GB" smtClean="0"/>
              <a:t>‹#›</a:t>
            </a:fld>
            <a:endParaRPr lang="en-GB"/>
          </a:p>
        </p:txBody>
      </p:sp>
    </p:spTree>
    <p:extLst>
      <p:ext uri="{BB962C8B-B14F-4D97-AF65-F5344CB8AC3E}">
        <p14:creationId xmlns:p14="http://schemas.microsoft.com/office/powerpoint/2010/main" val="834329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949779-EAAC-4EFF-9DC8-B9B2A7BD3B79}" type="datetimeFigureOut">
              <a:rPr lang="en-GB" smtClean="0"/>
              <a:t>25/01/2016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F269A5-125A-400B-BA7A-9AC12FBD3624}" type="slidenum">
              <a:rPr lang="en-GB" smtClean="0"/>
              <a:t>‹#›</a:t>
            </a:fld>
            <a:endParaRPr lang="en-GB"/>
          </a:p>
        </p:txBody>
      </p:sp>
    </p:spTree>
    <p:extLst>
      <p:ext uri="{BB962C8B-B14F-4D97-AF65-F5344CB8AC3E}">
        <p14:creationId xmlns:p14="http://schemas.microsoft.com/office/powerpoint/2010/main" val="858652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949779-EAAC-4EFF-9DC8-B9B2A7BD3B79}" type="datetimeFigureOut">
              <a:rPr lang="en-GB" smtClean="0"/>
              <a:t>25/01/2016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F269A5-125A-400B-BA7A-9AC12FBD3624}" type="slidenum">
              <a:rPr lang="en-GB" smtClean="0"/>
              <a:t>‹#›</a:t>
            </a:fld>
            <a:endParaRPr lang="en-GB"/>
          </a:p>
        </p:txBody>
      </p:sp>
    </p:spTree>
    <p:extLst>
      <p:ext uri="{BB962C8B-B14F-4D97-AF65-F5344CB8AC3E}">
        <p14:creationId xmlns:p14="http://schemas.microsoft.com/office/powerpoint/2010/main" val="2338035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vimeo.com/ondemand/anonfathersday/"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cstate="print">
            <a:extLst>
              <a:ext uri="{BEBA8EAE-BF5A-486C-A8C5-ECC9F3942E4B}">
                <a14:imgProps xmlns:a14="http://schemas.microsoft.com/office/drawing/2010/main">
                  <a14:imgLayer r:embed="rId4">
                    <a14:imgEffect>
                      <a14:brightnessContrast bright="20000" contrast="40000"/>
                    </a14:imgEffect>
                  </a14:imgLayer>
                </a14:imgProps>
              </a:ext>
            </a:extLst>
          </a:blip>
          <a:srcRect/>
          <a:stretch>
            <a:fillRect/>
          </a:stretch>
        </p:blipFill>
        <p:spPr>
          <a:xfrm>
            <a:off x="179388" y="274340"/>
            <a:ext cx="8785225" cy="6309320"/>
          </a:xfrm>
          <a:prstGeom prst="rect">
            <a:avLst/>
          </a:prstGeom>
          <a:ln>
            <a:solidFill>
              <a:schemeClr val="bg1"/>
            </a:solidFill>
          </a:ln>
        </p:spPr>
      </p:pic>
      <p:sp>
        <p:nvSpPr>
          <p:cNvPr id="2" name="Title 1"/>
          <p:cNvSpPr>
            <a:spLocks noGrp="1"/>
          </p:cNvSpPr>
          <p:nvPr>
            <p:ph type="ctrTitle"/>
          </p:nvPr>
        </p:nvSpPr>
        <p:spPr/>
        <p:txBody>
          <a:bodyPr>
            <a:normAutofit fontScale="90000"/>
          </a:bodyPr>
          <a:lstStyle/>
          <a:p>
            <a:r>
              <a:rPr lang="en-GB" b="1" dirty="0" smtClean="0"/>
              <a:t/>
            </a:r>
            <a:br>
              <a:rPr lang="en-GB" b="1" dirty="0" smtClean="0"/>
            </a:br>
            <a:r>
              <a:rPr lang="en-GB" b="1" dirty="0" smtClean="0"/>
              <a:t>On </a:t>
            </a:r>
            <a:r>
              <a:rPr lang="en-GB" b="1" dirty="0"/>
              <a:t>infertility, genetic donation and ‘real’ mums and dads: Politics of intimate </a:t>
            </a:r>
            <a:r>
              <a:rPr lang="en-GB" b="1" dirty="0" smtClean="0"/>
              <a:t>lives</a:t>
            </a:r>
            <a:r>
              <a:rPr lang="en-GB" dirty="0"/>
              <a:t/>
            </a:r>
            <a:br>
              <a:rPr lang="en-GB" dirty="0"/>
            </a:br>
            <a:endParaRPr lang="en-GB" dirty="0"/>
          </a:p>
        </p:txBody>
      </p:sp>
      <p:sp>
        <p:nvSpPr>
          <p:cNvPr id="3" name="Subtitle 2"/>
          <p:cNvSpPr>
            <a:spLocks noGrp="1"/>
          </p:cNvSpPr>
          <p:nvPr>
            <p:ph type="subTitle" idx="1"/>
          </p:nvPr>
        </p:nvSpPr>
        <p:spPr/>
        <p:txBody>
          <a:bodyPr/>
          <a:lstStyle/>
          <a:p>
            <a:r>
              <a:rPr lang="en-GB" dirty="0" smtClean="0"/>
              <a:t>Petra Nordqvist</a:t>
            </a:r>
          </a:p>
          <a:p>
            <a:r>
              <a:rPr lang="en-GB" dirty="0" smtClean="0"/>
              <a:t>University of Manchester</a:t>
            </a:r>
          </a:p>
          <a:p>
            <a:r>
              <a:rPr lang="en-GB" dirty="0" smtClean="0"/>
              <a:t>Petra.Nordqvist@Manchester.ac.uk</a:t>
            </a:r>
            <a:endParaRPr lang="en-GB" dirty="0"/>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0528" y="22740"/>
            <a:ext cx="2444750" cy="218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27976" y="5706736"/>
            <a:ext cx="1036637" cy="86518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65632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This politics of openness</a:t>
            </a:r>
            <a:endParaRPr lang="en-GB" dirty="0"/>
          </a:p>
        </p:txBody>
      </p:sp>
      <p:sp>
        <p:nvSpPr>
          <p:cNvPr id="3" name="Content Placeholder 2"/>
          <p:cNvSpPr>
            <a:spLocks noGrp="1"/>
          </p:cNvSpPr>
          <p:nvPr>
            <p:ph idx="1"/>
          </p:nvPr>
        </p:nvSpPr>
        <p:spPr/>
        <p:txBody>
          <a:bodyPr>
            <a:normAutofit fontScale="92500" lnSpcReduction="10000"/>
          </a:bodyPr>
          <a:lstStyle/>
          <a:p>
            <a:r>
              <a:rPr lang="en-GB" b="1" dirty="0"/>
              <a:t>The Donor Conception Network </a:t>
            </a:r>
            <a:r>
              <a:rPr lang="en-GB" dirty="0"/>
              <a:t>formed 1993 by a handful of parents through sperm donation</a:t>
            </a:r>
          </a:p>
          <a:p>
            <a:r>
              <a:rPr lang="en-GB" dirty="0"/>
              <a:t>Become of the key players on politics of infertility and donor </a:t>
            </a:r>
            <a:r>
              <a:rPr lang="en-GB" dirty="0" smtClean="0"/>
              <a:t>conception; key players in the change in legislation </a:t>
            </a:r>
            <a:endParaRPr lang="en-GB" dirty="0"/>
          </a:p>
          <a:p>
            <a:r>
              <a:rPr lang="en-GB" dirty="0" smtClean="0"/>
              <a:t>Was supported by the Department of Health to run workshops and produce information material for parents and families</a:t>
            </a:r>
          </a:p>
          <a:p>
            <a:r>
              <a:rPr lang="en-GB" dirty="0"/>
              <a:t>Organises parents of donor conceived children, with a very particular political and moral message</a:t>
            </a:r>
          </a:p>
          <a:p>
            <a:pPr marL="0" indent="0">
              <a:buNone/>
            </a:pPr>
            <a:endParaRPr lang="en-GB" dirty="0"/>
          </a:p>
        </p:txBody>
      </p:sp>
    </p:spTree>
    <p:extLst>
      <p:ext uri="{BB962C8B-B14F-4D97-AF65-F5344CB8AC3E}">
        <p14:creationId xmlns:p14="http://schemas.microsoft.com/office/powerpoint/2010/main" val="9968003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Openness as ‘good for children’ </a:t>
            </a:r>
            <a:endParaRPr lang="en-GB" dirty="0"/>
          </a:p>
        </p:txBody>
      </p:sp>
      <p:sp>
        <p:nvSpPr>
          <p:cNvPr id="3" name="Content Placeholder 2"/>
          <p:cNvSpPr>
            <a:spLocks noGrp="1"/>
          </p:cNvSpPr>
          <p:nvPr>
            <p:ph idx="1"/>
          </p:nvPr>
        </p:nvSpPr>
        <p:spPr/>
        <p:txBody>
          <a:bodyPr>
            <a:normAutofit/>
          </a:bodyPr>
          <a:lstStyle/>
          <a:p>
            <a:pPr marL="0" indent="0">
              <a:buNone/>
            </a:pPr>
            <a:endParaRPr lang="en-GB" dirty="0"/>
          </a:p>
        </p:txBody>
      </p:sp>
      <p:sp>
        <p:nvSpPr>
          <p:cNvPr id="4" name="Rounded Rectangle 3"/>
          <p:cNvSpPr/>
          <p:nvPr/>
        </p:nvSpPr>
        <p:spPr>
          <a:xfrm>
            <a:off x="395536" y="1412776"/>
            <a:ext cx="8352928" cy="51125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t>Openness</a:t>
            </a:r>
          </a:p>
          <a:p>
            <a:r>
              <a:rPr lang="en-GB" sz="2400" b="1" dirty="0"/>
              <a:t>Why openness about donor conception is good for children and the whole family</a:t>
            </a:r>
          </a:p>
          <a:p>
            <a:r>
              <a:rPr lang="en-GB" sz="2000" dirty="0"/>
              <a:t>Telling young children about their origins by donor conception –</a:t>
            </a:r>
          </a:p>
          <a:p>
            <a:r>
              <a:rPr lang="en-GB" sz="2000" dirty="0"/>
              <a:t>Puts honesty at the heart of family relationships.</a:t>
            </a:r>
          </a:p>
          <a:p>
            <a:r>
              <a:rPr lang="en-GB" sz="2000" dirty="0"/>
              <a:t>Is respectful of donor conceived children/people as individuals in their own right.</a:t>
            </a:r>
          </a:p>
          <a:p>
            <a:r>
              <a:rPr lang="en-GB" sz="2000" dirty="0"/>
              <a:t>Allows donor conceived people to make choices about their lives.</a:t>
            </a:r>
          </a:p>
          <a:p>
            <a:r>
              <a:rPr lang="en-GB" sz="2000" dirty="0"/>
              <a:t>Means that significant differences between a child and parent (in looks, talents etc.) can be easily explained.</a:t>
            </a:r>
          </a:p>
          <a:p>
            <a:r>
              <a:rPr lang="en-GB" sz="2000" dirty="0"/>
              <a:t>Allows donor conceived children to learn about aspects of their history, integrate the knowledge as they grow up and accept their story without shock or distress</a:t>
            </a:r>
            <a:r>
              <a:rPr lang="en-GB" sz="2000" dirty="0" smtClean="0"/>
              <a:t>. (www.dcn.org)</a:t>
            </a:r>
            <a:endParaRPr lang="en-GB" sz="2000" dirty="0"/>
          </a:p>
          <a:p>
            <a:pPr algn="ctr"/>
            <a:endParaRPr lang="en-GB" dirty="0"/>
          </a:p>
        </p:txBody>
      </p:sp>
    </p:spTree>
    <p:extLst>
      <p:ext uri="{BB962C8B-B14F-4D97-AF65-F5344CB8AC3E}">
        <p14:creationId xmlns:p14="http://schemas.microsoft.com/office/powerpoint/2010/main" val="11724642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‘The right to know who you are’</a:t>
            </a:r>
            <a:endParaRPr lang="en-GB" dirty="0"/>
          </a:p>
        </p:txBody>
      </p:sp>
      <p:sp>
        <p:nvSpPr>
          <p:cNvPr id="3" name="Content Placeholder 2"/>
          <p:cNvSpPr>
            <a:spLocks noGrp="1"/>
          </p:cNvSpPr>
          <p:nvPr>
            <p:ph idx="1"/>
          </p:nvPr>
        </p:nvSpPr>
        <p:spPr/>
        <p:txBody>
          <a:bodyPr>
            <a:normAutofit/>
          </a:bodyPr>
          <a:lstStyle/>
          <a:p>
            <a:r>
              <a:rPr lang="en-GB" dirty="0" smtClean="0"/>
              <a:t>Julia Feast (the Children’s Society, 1998): </a:t>
            </a:r>
          </a:p>
        </p:txBody>
      </p:sp>
      <p:sp>
        <p:nvSpPr>
          <p:cNvPr id="4" name="Rounded Rectangle 3"/>
          <p:cNvSpPr/>
          <p:nvPr/>
        </p:nvSpPr>
        <p:spPr>
          <a:xfrm>
            <a:off x="683568" y="2276872"/>
            <a:ext cx="7776864" cy="396044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2800" dirty="0" smtClean="0"/>
              <a:t>‘There </a:t>
            </a:r>
            <a:r>
              <a:rPr lang="en-GB" sz="2800" dirty="0"/>
              <a:t>are a generation of children growing up today who do not know who they are. We have learned from people who have been adopted how important it is to have access to medical information so they can make informed decisions about themselves. These children's rights have been overlooked and we are sitting on a </a:t>
            </a:r>
            <a:r>
              <a:rPr lang="en-GB" sz="2800" dirty="0" err="1" smtClean="0"/>
              <a:t>timebomb</a:t>
            </a:r>
            <a:r>
              <a:rPr lang="en-GB" sz="2800" dirty="0" smtClean="0"/>
              <a:t>’. </a:t>
            </a:r>
            <a:r>
              <a:rPr lang="en-GB" sz="2800" dirty="0"/>
              <a:t>(In </a:t>
            </a:r>
            <a:r>
              <a:rPr lang="en-GB" sz="2800" dirty="0" err="1"/>
              <a:t>Turkmendag</a:t>
            </a:r>
            <a:r>
              <a:rPr lang="en-GB" sz="2800" dirty="0"/>
              <a:t> </a:t>
            </a:r>
            <a:r>
              <a:rPr lang="en-GB" sz="2800" dirty="0" smtClean="0"/>
              <a:t>2012: 62) </a:t>
            </a:r>
            <a:endParaRPr lang="en-GB" sz="2800" dirty="0"/>
          </a:p>
        </p:txBody>
      </p:sp>
    </p:spTree>
    <p:extLst>
      <p:ext uri="{BB962C8B-B14F-4D97-AF65-F5344CB8AC3E}">
        <p14:creationId xmlns:p14="http://schemas.microsoft.com/office/powerpoint/2010/main" val="1248565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rgbClr val="7030A0"/>
                </a:solidFill>
              </a:rPr>
              <a:t>‘The kids are not alright’</a:t>
            </a:r>
            <a:endParaRPr lang="en-GB" dirty="0">
              <a:solidFill>
                <a:srgbClr val="7030A0"/>
              </a:solidFill>
            </a:endParaRPr>
          </a:p>
        </p:txBody>
      </p:sp>
      <p:sp>
        <p:nvSpPr>
          <p:cNvPr id="3" name="Content Placeholder 2"/>
          <p:cNvSpPr>
            <a:spLocks noGrp="1"/>
          </p:cNvSpPr>
          <p:nvPr>
            <p:ph idx="1"/>
          </p:nvPr>
        </p:nvSpPr>
        <p:spPr/>
        <p:txBody>
          <a:bodyPr/>
          <a:lstStyle/>
          <a:p>
            <a:r>
              <a:rPr lang="en-GB" dirty="0" smtClean="0">
                <a:solidFill>
                  <a:srgbClr val="FF0000"/>
                </a:solidFill>
                <a:hlinkClick r:id="rId3"/>
              </a:rPr>
              <a:t>Anonymous Father’s Day</a:t>
            </a:r>
            <a:endParaRPr lang="en-GB" dirty="0" smtClean="0">
              <a:solidFill>
                <a:srgbClr val="FF0000"/>
              </a:solidFill>
            </a:endParaRPr>
          </a:p>
          <a:p>
            <a:r>
              <a:rPr lang="en-GB" dirty="0" smtClean="0"/>
              <a:t>Strong moral certainty</a:t>
            </a:r>
          </a:p>
          <a:p>
            <a:r>
              <a:rPr lang="en-GB" dirty="0" smtClean="0"/>
              <a:t>In the UK, and elsewhere, deep controversies around the issues of openness and whether it is ok to keep the donor conception a secret</a:t>
            </a:r>
          </a:p>
          <a:p>
            <a:r>
              <a:rPr lang="en-GB" dirty="0" smtClean="0"/>
              <a:t>Discussion in social policy papers if parents should be ‘made’ to tell (i.e. info about DC should be on birth certs)</a:t>
            </a:r>
          </a:p>
        </p:txBody>
      </p:sp>
    </p:spTree>
    <p:extLst>
      <p:ext uri="{BB962C8B-B14F-4D97-AF65-F5344CB8AC3E}">
        <p14:creationId xmlns:p14="http://schemas.microsoft.com/office/powerpoint/2010/main" val="38561434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Politics… and everyday life</a:t>
            </a:r>
            <a:endParaRPr lang="en-GB" dirty="0"/>
          </a:p>
        </p:txBody>
      </p:sp>
      <p:sp>
        <p:nvSpPr>
          <p:cNvPr id="3" name="Content Placeholder 2"/>
          <p:cNvSpPr>
            <a:spLocks noGrp="1"/>
          </p:cNvSpPr>
          <p:nvPr>
            <p:ph idx="1"/>
          </p:nvPr>
        </p:nvSpPr>
        <p:spPr/>
        <p:txBody>
          <a:bodyPr>
            <a:normAutofit lnSpcReduction="10000"/>
          </a:bodyPr>
          <a:lstStyle/>
          <a:p>
            <a:r>
              <a:rPr lang="en-GB" dirty="0" smtClean="0"/>
              <a:t>Evidence suggest that many parents still choose to keep the conception a secret</a:t>
            </a:r>
          </a:p>
          <a:p>
            <a:r>
              <a:rPr lang="en-GB" dirty="0"/>
              <a:t>Anxieties about parents not doing the ‘right </a:t>
            </a:r>
            <a:r>
              <a:rPr lang="en-GB" dirty="0" smtClean="0"/>
              <a:t>thing’</a:t>
            </a:r>
          </a:p>
          <a:p>
            <a:r>
              <a:rPr lang="en-GB" dirty="0" smtClean="0"/>
              <a:t>Perhaps translating ‘openness’ into practice is not as straightforward? </a:t>
            </a:r>
          </a:p>
          <a:p>
            <a:r>
              <a:rPr lang="en-GB" dirty="0" smtClean="0"/>
              <a:t>What does the everyday life of families with donor conceived children tell us about openness as practice and politics? </a:t>
            </a:r>
          </a:p>
        </p:txBody>
      </p:sp>
    </p:spTree>
    <p:extLst>
      <p:ext uri="{BB962C8B-B14F-4D97-AF65-F5344CB8AC3E}">
        <p14:creationId xmlns:p14="http://schemas.microsoft.com/office/powerpoint/2010/main" val="1302739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Sociological study into parents’ experiences of sharing information</a:t>
            </a:r>
            <a:endParaRPr lang="en-GB" dirty="0"/>
          </a:p>
        </p:txBody>
      </p:sp>
      <p:sp>
        <p:nvSpPr>
          <p:cNvPr id="3" name="Content Placeholder 2"/>
          <p:cNvSpPr>
            <a:spLocks noGrp="1"/>
          </p:cNvSpPr>
          <p:nvPr>
            <p:ph idx="1"/>
          </p:nvPr>
        </p:nvSpPr>
        <p:spPr>
          <a:xfrm>
            <a:off x="457200" y="1600200"/>
            <a:ext cx="8229600" cy="4925144"/>
          </a:xfrm>
        </p:spPr>
        <p:txBody>
          <a:bodyPr>
            <a:normAutofit/>
          </a:bodyPr>
          <a:lstStyle/>
          <a:p>
            <a:r>
              <a:rPr lang="en-GB" dirty="0" smtClean="0"/>
              <a:t>The </a:t>
            </a:r>
            <a:r>
              <a:rPr lang="en-GB" i="1" dirty="0" smtClean="0"/>
              <a:t>Relative Strangers </a:t>
            </a:r>
            <a:r>
              <a:rPr lang="en-GB" dirty="0" smtClean="0"/>
              <a:t>project 2010-2013</a:t>
            </a:r>
          </a:p>
          <a:p>
            <a:r>
              <a:rPr lang="en-GB" dirty="0" smtClean="0"/>
              <a:t>Openness raises quandaries for families and individuals in personal life</a:t>
            </a:r>
          </a:p>
          <a:p>
            <a:pPr marL="971550" lvl="1" indent="-514350">
              <a:buFont typeface="+mj-lt"/>
              <a:buAutoNum type="arabicPeriod"/>
            </a:pPr>
            <a:r>
              <a:rPr lang="en-GB" dirty="0" smtClean="0"/>
              <a:t>Decisions about disclosure and family boundaries</a:t>
            </a:r>
          </a:p>
          <a:p>
            <a:pPr marL="971550" lvl="1" indent="-514350">
              <a:buFont typeface="+mj-lt"/>
              <a:buAutoNum type="arabicPeriod"/>
            </a:pPr>
            <a:r>
              <a:rPr lang="en-GB" dirty="0" smtClean="0">
                <a:solidFill>
                  <a:schemeClr val="accent1"/>
                </a:solidFill>
              </a:rPr>
              <a:t>Sharing information with children</a:t>
            </a:r>
          </a:p>
          <a:p>
            <a:pPr marL="971550" lvl="1" indent="-514350">
              <a:buFont typeface="+mj-lt"/>
              <a:buAutoNum type="arabicPeriod"/>
            </a:pPr>
            <a:r>
              <a:rPr lang="en-GB" dirty="0" smtClean="0">
                <a:solidFill>
                  <a:schemeClr val="accent1"/>
                </a:solidFill>
              </a:rPr>
              <a:t>Sharing information with the wider family</a:t>
            </a:r>
          </a:p>
          <a:p>
            <a:pPr marL="971550" lvl="1" indent="-514350">
              <a:buFont typeface="+mj-lt"/>
              <a:buAutoNum type="arabicPeriod"/>
            </a:pPr>
            <a:r>
              <a:rPr lang="en-GB" dirty="0" smtClean="0"/>
              <a:t>Navigating competing doctrines</a:t>
            </a:r>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2319" y="5301208"/>
            <a:ext cx="1466717" cy="122413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772123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Sharing information with children</a:t>
            </a:r>
            <a:endParaRPr lang="en-GB" dirty="0"/>
          </a:p>
        </p:txBody>
      </p:sp>
      <p:sp>
        <p:nvSpPr>
          <p:cNvPr id="3" name="Content Placeholder 2"/>
          <p:cNvSpPr>
            <a:spLocks noGrp="1"/>
          </p:cNvSpPr>
          <p:nvPr>
            <p:ph idx="1"/>
          </p:nvPr>
        </p:nvSpPr>
        <p:spPr/>
        <p:txBody>
          <a:bodyPr/>
          <a:lstStyle/>
          <a:p>
            <a:r>
              <a:rPr lang="en-GB" dirty="0" smtClean="0"/>
              <a:t>Received wisdom to start sharing information when children are still very young</a:t>
            </a:r>
          </a:p>
          <a:p>
            <a:r>
              <a:rPr lang="en-US" dirty="0" smtClean="0">
                <a:solidFill>
                  <a:srgbClr val="0070C0"/>
                </a:solidFill>
              </a:rPr>
              <a:t>‘[Our daughter] asks </a:t>
            </a:r>
            <a:r>
              <a:rPr lang="en-US" dirty="0">
                <a:solidFill>
                  <a:srgbClr val="0070C0"/>
                </a:solidFill>
              </a:rPr>
              <a:t>friends of ours when they've been getting pregnant, the women, so where did you get your eggs from then</a:t>
            </a:r>
            <a:r>
              <a:rPr lang="en-US" dirty="0" smtClean="0">
                <a:solidFill>
                  <a:srgbClr val="0070C0"/>
                </a:solidFill>
              </a:rPr>
              <a:t>? </a:t>
            </a:r>
            <a:r>
              <a:rPr lang="en-US" dirty="0">
                <a:solidFill>
                  <a:srgbClr val="0070C0"/>
                </a:solidFill>
              </a:rPr>
              <a:t>And how about the daddy? </a:t>
            </a:r>
            <a:r>
              <a:rPr lang="en-US" dirty="0" smtClean="0">
                <a:solidFill>
                  <a:srgbClr val="0070C0"/>
                </a:solidFill>
              </a:rPr>
              <a:t>Was </a:t>
            </a:r>
            <a:r>
              <a:rPr lang="en-US" dirty="0">
                <a:solidFill>
                  <a:srgbClr val="0070C0"/>
                </a:solidFill>
              </a:rPr>
              <a:t>that okay? Which does disconcert </a:t>
            </a:r>
            <a:r>
              <a:rPr lang="en-US" dirty="0" smtClean="0">
                <a:solidFill>
                  <a:srgbClr val="0070C0"/>
                </a:solidFill>
              </a:rPr>
              <a:t>people</a:t>
            </a:r>
            <a:r>
              <a:rPr lang="en-US" dirty="0" smtClean="0"/>
              <a:t>.’ (Fiona, with Brian)</a:t>
            </a:r>
          </a:p>
          <a:p>
            <a:r>
              <a:rPr lang="en-US" dirty="0"/>
              <a:t>Openness, privacy and what children </a:t>
            </a:r>
            <a:r>
              <a:rPr lang="en-US" dirty="0" smtClean="0"/>
              <a:t>know</a:t>
            </a:r>
            <a:endParaRPr lang="en-GB" dirty="0"/>
          </a:p>
          <a:p>
            <a:endParaRPr lang="en-GB" dirty="0"/>
          </a:p>
        </p:txBody>
      </p:sp>
    </p:spTree>
    <p:extLst>
      <p:ext uri="{BB962C8B-B14F-4D97-AF65-F5344CB8AC3E}">
        <p14:creationId xmlns:p14="http://schemas.microsoft.com/office/powerpoint/2010/main" val="24482251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457200" y="692696"/>
            <a:ext cx="8229600" cy="5760640"/>
          </a:xfrm>
        </p:spPr>
        <p:txBody>
          <a:bodyPr>
            <a:normAutofit fontScale="92500"/>
          </a:bodyPr>
          <a:lstStyle/>
          <a:p>
            <a:r>
              <a:rPr lang="en-GB" dirty="0" smtClean="0"/>
              <a:t>What children understand? </a:t>
            </a:r>
          </a:p>
          <a:p>
            <a:r>
              <a:rPr lang="en-GB" dirty="0" smtClean="0">
                <a:solidFill>
                  <a:srgbClr val="0070C0"/>
                </a:solidFill>
              </a:rPr>
              <a:t>[Our </a:t>
            </a:r>
            <a:r>
              <a:rPr lang="en-GB" dirty="0">
                <a:solidFill>
                  <a:srgbClr val="0070C0"/>
                </a:solidFill>
              </a:rPr>
              <a:t>son and the donor’s </a:t>
            </a:r>
            <a:r>
              <a:rPr lang="en-GB" dirty="0" smtClean="0">
                <a:solidFill>
                  <a:srgbClr val="0070C0"/>
                </a:solidFill>
              </a:rPr>
              <a:t>children are] </a:t>
            </a:r>
            <a:r>
              <a:rPr lang="en-GB" dirty="0">
                <a:solidFill>
                  <a:srgbClr val="0070C0"/>
                </a:solidFill>
              </a:rPr>
              <a:t>all little and you know, it just seems natural to them, [but] they haven’t actually put anything </a:t>
            </a:r>
            <a:r>
              <a:rPr lang="en-GB" dirty="0" smtClean="0">
                <a:solidFill>
                  <a:srgbClr val="0070C0"/>
                </a:solidFill>
              </a:rPr>
              <a:t>together</a:t>
            </a:r>
            <a:r>
              <a:rPr lang="en-GB" dirty="0">
                <a:solidFill>
                  <a:srgbClr val="0070C0"/>
                </a:solidFill>
              </a:rPr>
              <a:t>. </a:t>
            </a:r>
            <a:r>
              <a:rPr lang="en-GB" dirty="0" smtClean="0"/>
              <a:t>(Lori, with Bridget)</a:t>
            </a:r>
          </a:p>
          <a:p>
            <a:endParaRPr lang="en-GB" dirty="0" smtClean="0"/>
          </a:p>
          <a:p>
            <a:r>
              <a:rPr lang="en-GB" dirty="0" smtClean="0"/>
              <a:t>Telling children not a one-off occasion, but a process that parents revisit again and again</a:t>
            </a:r>
          </a:p>
          <a:p>
            <a:r>
              <a:rPr lang="en-GB" dirty="0" smtClean="0"/>
              <a:t>Parents ‘gatekeepers’ of information</a:t>
            </a:r>
          </a:p>
          <a:p>
            <a:r>
              <a:rPr lang="en-GB" dirty="0" smtClean="0"/>
              <a:t>Have to keep telling as child grows and develops and understands information in new ways</a:t>
            </a:r>
            <a:endParaRPr lang="en-GB" dirty="0"/>
          </a:p>
        </p:txBody>
      </p:sp>
    </p:spTree>
    <p:extLst>
      <p:ext uri="{BB962C8B-B14F-4D97-AF65-F5344CB8AC3E}">
        <p14:creationId xmlns:p14="http://schemas.microsoft.com/office/powerpoint/2010/main" val="18604656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Sharing information with wider family</a:t>
            </a:r>
            <a:endParaRPr lang="en-GB" dirty="0"/>
          </a:p>
        </p:txBody>
      </p:sp>
      <p:sp>
        <p:nvSpPr>
          <p:cNvPr id="3" name="Content Placeholder 2"/>
          <p:cNvSpPr>
            <a:spLocks noGrp="1"/>
          </p:cNvSpPr>
          <p:nvPr>
            <p:ph idx="1"/>
          </p:nvPr>
        </p:nvSpPr>
        <p:spPr/>
        <p:txBody>
          <a:bodyPr/>
          <a:lstStyle/>
          <a:p>
            <a:r>
              <a:rPr lang="en-GB" dirty="0" smtClean="0"/>
              <a:t>By telling small children, you also have to tell others</a:t>
            </a:r>
          </a:p>
          <a:p>
            <a:r>
              <a:rPr lang="en-GB" dirty="0" smtClean="0"/>
              <a:t>Family, </a:t>
            </a:r>
            <a:r>
              <a:rPr lang="en-GB" dirty="0" err="1" smtClean="0"/>
              <a:t>esp</a:t>
            </a:r>
            <a:r>
              <a:rPr lang="en-GB" dirty="0" smtClean="0"/>
              <a:t> grandparents, most important audience</a:t>
            </a:r>
          </a:p>
          <a:p>
            <a:r>
              <a:rPr lang="en-GB" dirty="0" smtClean="0"/>
              <a:t>Sharing information in families not a straightforward process</a:t>
            </a:r>
            <a:endParaRPr lang="en-GB" dirty="0"/>
          </a:p>
        </p:txBody>
      </p:sp>
    </p:spTree>
    <p:extLst>
      <p:ext uri="{BB962C8B-B14F-4D97-AF65-F5344CB8AC3E}">
        <p14:creationId xmlns:p14="http://schemas.microsoft.com/office/powerpoint/2010/main" val="15051034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332656"/>
            <a:ext cx="8229600" cy="6120680"/>
          </a:xfrm>
        </p:spPr>
        <p:txBody>
          <a:bodyPr>
            <a:normAutofit fontScale="92500" lnSpcReduction="10000"/>
          </a:bodyPr>
          <a:lstStyle/>
          <a:p>
            <a:r>
              <a:rPr lang="en-US" dirty="0" smtClean="0">
                <a:solidFill>
                  <a:srgbClr val="0070C0"/>
                </a:solidFill>
              </a:rPr>
              <a:t>M: </a:t>
            </a:r>
            <a:r>
              <a:rPr lang="en-US" dirty="0">
                <a:solidFill>
                  <a:srgbClr val="0070C0"/>
                </a:solidFill>
              </a:rPr>
              <a:t>With my family I found it very easy to tell them and well certainly my mum, you know is someone that I do talk to about it and I'm close with and you know my dad I'm close with but he's not someone who will talk about those kind of things but he'd do it kind of vicariously through my mum anyway.</a:t>
            </a:r>
            <a:endParaRPr lang="en-GB" dirty="0">
              <a:solidFill>
                <a:srgbClr val="0070C0"/>
              </a:solidFill>
            </a:endParaRPr>
          </a:p>
          <a:p>
            <a:r>
              <a:rPr lang="en-US" dirty="0" smtClean="0">
                <a:solidFill>
                  <a:srgbClr val="0070C0"/>
                </a:solidFill>
              </a:rPr>
              <a:t>T: </a:t>
            </a:r>
            <a:r>
              <a:rPr lang="en-US" dirty="0">
                <a:solidFill>
                  <a:srgbClr val="0070C0"/>
                </a:solidFill>
              </a:rPr>
              <a:t>He hovers around.</a:t>
            </a:r>
            <a:endParaRPr lang="en-GB" dirty="0">
              <a:solidFill>
                <a:srgbClr val="0070C0"/>
              </a:solidFill>
            </a:endParaRPr>
          </a:p>
          <a:p>
            <a:r>
              <a:rPr lang="en-US" dirty="0" smtClean="0">
                <a:solidFill>
                  <a:srgbClr val="0070C0"/>
                </a:solidFill>
              </a:rPr>
              <a:t>M: </a:t>
            </a:r>
            <a:r>
              <a:rPr lang="en-US" dirty="0">
                <a:solidFill>
                  <a:srgbClr val="0070C0"/>
                </a:solidFill>
              </a:rPr>
              <a:t>He would hover around (laughter) and let her do the talking. […] And then I would say about Trevor’s family it was difficult to tell them. </a:t>
            </a:r>
            <a:r>
              <a:rPr lang="en-US" dirty="0" smtClean="0">
                <a:solidFill>
                  <a:srgbClr val="0070C0"/>
                </a:solidFill>
              </a:rPr>
              <a:t>It </a:t>
            </a:r>
            <a:r>
              <a:rPr lang="en-US" dirty="0">
                <a:solidFill>
                  <a:srgbClr val="0070C0"/>
                </a:solidFill>
              </a:rPr>
              <a:t>was difficult [because] once they knew and then they ignored it. […] And it was never spoken about again by anyone</a:t>
            </a:r>
            <a:r>
              <a:rPr lang="en-US" dirty="0" smtClean="0">
                <a:solidFill>
                  <a:srgbClr val="0070C0"/>
                </a:solidFill>
              </a:rPr>
              <a:t>. </a:t>
            </a:r>
            <a:r>
              <a:rPr lang="en-US" dirty="0" smtClean="0"/>
              <a:t>(Monica and Trevor)</a:t>
            </a:r>
            <a:endParaRPr lang="en-GB" dirty="0"/>
          </a:p>
          <a:p>
            <a:endParaRPr lang="en-GB" dirty="0"/>
          </a:p>
        </p:txBody>
      </p:sp>
    </p:spTree>
    <p:extLst>
      <p:ext uri="{BB962C8B-B14F-4D97-AF65-F5344CB8AC3E}">
        <p14:creationId xmlns:p14="http://schemas.microsoft.com/office/powerpoint/2010/main" val="3370795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Outline of talk</a:t>
            </a:r>
            <a:endParaRPr lang="en-GB" dirty="0"/>
          </a:p>
        </p:txBody>
      </p:sp>
      <p:sp>
        <p:nvSpPr>
          <p:cNvPr id="3" name="Content Placeholder 2"/>
          <p:cNvSpPr>
            <a:spLocks noGrp="1"/>
          </p:cNvSpPr>
          <p:nvPr>
            <p:ph idx="1"/>
          </p:nvPr>
        </p:nvSpPr>
        <p:spPr/>
        <p:txBody>
          <a:bodyPr/>
          <a:lstStyle/>
          <a:p>
            <a:r>
              <a:rPr lang="en-GB" dirty="0" smtClean="0"/>
              <a:t>The politics of reproduction</a:t>
            </a:r>
          </a:p>
          <a:p>
            <a:r>
              <a:rPr lang="en-GB" dirty="0" smtClean="0"/>
              <a:t>Political struggles in donor conception</a:t>
            </a:r>
          </a:p>
          <a:p>
            <a:r>
              <a:rPr lang="en-GB" dirty="0" smtClean="0"/>
              <a:t>Reflections from empirical research</a:t>
            </a:r>
            <a:endParaRPr lang="en-GB" dirty="0"/>
          </a:p>
        </p:txBody>
      </p:sp>
    </p:spTree>
    <p:extLst>
      <p:ext uri="{BB962C8B-B14F-4D97-AF65-F5344CB8AC3E}">
        <p14:creationId xmlns:p14="http://schemas.microsoft.com/office/powerpoint/2010/main" val="3524406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476672"/>
            <a:ext cx="8229600" cy="6120680"/>
          </a:xfrm>
        </p:spPr>
        <p:txBody>
          <a:bodyPr>
            <a:normAutofit fontScale="92500" lnSpcReduction="10000"/>
          </a:bodyPr>
          <a:lstStyle/>
          <a:p>
            <a:r>
              <a:rPr lang="en-GB" dirty="0" smtClean="0"/>
              <a:t>Important to understand how vital these relationships are in personal life</a:t>
            </a:r>
          </a:p>
          <a:p>
            <a:r>
              <a:rPr lang="en-GB" dirty="0" smtClean="0"/>
              <a:t>… and how little control parents have over how others respond</a:t>
            </a:r>
          </a:p>
          <a:p>
            <a:r>
              <a:rPr lang="en-GB" dirty="0" smtClean="0"/>
              <a:t>Wider family may be supportive, but others responded with silence, denial and disapproval. Some ‘blocked’ further information sharing</a:t>
            </a:r>
          </a:p>
          <a:p>
            <a:r>
              <a:rPr lang="en-GB" dirty="0" smtClean="0"/>
              <a:t>Sometimes a tacit agreement not to discuss DC appeared the only way to enable relationships to continue</a:t>
            </a:r>
          </a:p>
          <a:p>
            <a:r>
              <a:rPr lang="en-GB" dirty="0" smtClean="0"/>
              <a:t>Decisions about disclosure could be linked to social vulnerabilities, e.g. homophobia, no access to resources, family cultures</a:t>
            </a:r>
          </a:p>
        </p:txBody>
      </p:sp>
    </p:spTree>
    <p:extLst>
      <p:ext uri="{BB962C8B-B14F-4D97-AF65-F5344CB8AC3E}">
        <p14:creationId xmlns:p14="http://schemas.microsoft.com/office/powerpoint/2010/main" val="38379818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Insights of everyday life data</a:t>
            </a:r>
            <a:endParaRPr lang="en-GB" dirty="0"/>
          </a:p>
        </p:txBody>
      </p:sp>
      <p:sp>
        <p:nvSpPr>
          <p:cNvPr id="3" name="Content Placeholder 2"/>
          <p:cNvSpPr>
            <a:spLocks noGrp="1"/>
          </p:cNvSpPr>
          <p:nvPr>
            <p:ph idx="1"/>
          </p:nvPr>
        </p:nvSpPr>
        <p:spPr>
          <a:xfrm>
            <a:off x="457200" y="1484784"/>
            <a:ext cx="8229600" cy="5184576"/>
          </a:xfrm>
        </p:spPr>
        <p:txBody>
          <a:bodyPr>
            <a:normAutofit fontScale="92500" lnSpcReduction="20000"/>
          </a:bodyPr>
          <a:lstStyle/>
          <a:p>
            <a:r>
              <a:rPr lang="en-GB" dirty="0" smtClean="0"/>
              <a:t>Snippets of data, but bring into focus everyday life, and the vital place of relationships in this context</a:t>
            </a:r>
          </a:p>
          <a:p>
            <a:r>
              <a:rPr lang="en-GB" dirty="0" smtClean="0"/>
              <a:t>Disclosure needs to be understood as </a:t>
            </a:r>
          </a:p>
          <a:p>
            <a:pPr lvl="1"/>
            <a:r>
              <a:rPr lang="en-GB" dirty="0" smtClean="0"/>
              <a:t>Relational </a:t>
            </a:r>
          </a:p>
          <a:p>
            <a:pPr lvl="1"/>
            <a:r>
              <a:rPr lang="en-GB" dirty="0" smtClean="0"/>
              <a:t>Process </a:t>
            </a:r>
          </a:p>
          <a:p>
            <a:pPr lvl="1"/>
            <a:r>
              <a:rPr lang="en-GB" dirty="0" smtClean="0"/>
              <a:t>Unfolds along lines of already establish relationships</a:t>
            </a:r>
          </a:p>
          <a:p>
            <a:r>
              <a:rPr lang="en-GB" dirty="0" smtClean="0"/>
              <a:t>Important difference talking about information being transmitted and open lines of communication being established </a:t>
            </a:r>
          </a:p>
          <a:p>
            <a:r>
              <a:rPr lang="en-GB" dirty="0" smtClean="0"/>
              <a:t>DC children are embedded in delicate family networks, that are crucial in family life</a:t>
            </a:r>
            <a:endParaRPr lang="en-GB" dirty="0"/>
          </a:p>
        </p:txBody>
      </p:sp>
    </p:spTree>
    <p:extLst>
      <p:ext uri="{BB962C8B-B14F-4D97-AF65-F5344CB8AC3E}">
        <p14:creationId xmlns:p14="http://schemas.microsoft.com/office/powerpoint/2010/main" val="684311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Politics of openness, ‘real’ mums and dads, and everyday life</a:t>
            </a:r>
          </a:p>
        </p:txBody>
      </p:sp>
      <p:sp>
        <p:nvSpPr>
          <p:cNvPr id="3" name="Content Placeholder 2"/>
          <p:cNvSpPr>
            <a:spLocks noGrp="1"/>
          </p:cNvSpPr>
          <p:nvPr>
            <p:ph idx="1"/>
          </p:nvPr>
        </p:nvSpPr>
        <p:spPr>
          <a:xfrm>
            <a:off x="467544" y="1700808"/>
            <a:ext cx="8229600" cy="4752528"/>
          </a:xfrm>
        </p:spPr>
        <p:txBody>
          <a:bodyPr>
            <a:normAutofit fontScale="85000" lnSpcReduction="10000"/>
          </a:bodyPr>
          <a:lstStyle/>
          <a:p>
            <a:r>
              <a:rPr lang="en-GB" dirty="0" smtClean="0"/>
              <a:t>Vital that debates on ‘what is right’ appreciates the centrality of relationships in decision making processes</a:t>
            </a:r>
          </a:p>
          <a:p>
            <a:r>
              <a:rPr lang="en-GB" dirty="0" smtClean="0"/>
              <a:t>The desire for openness needs brought in conversation with and balanced against other factors </a:t>
            </a:r>
          </a:p>
          <a:p>
            <a:r>
              <a:rPr lang="en-GB" dirty="0" smtClean="0"/>
              <a:t>The political ‘will to truth’ does not necessarily fit with the ‘doing’ of family lives</a:t>
            </a:r>
          </a:p>
          <a:p>
            <a:r>
              <a:rPr lang="en-GB" dirty="0" smtClean="0"/>
              <a:t>The moral pressure for openness may be coming from a privileged position</a:t>
            </a:r>
          </a:p>
          <a:p>
            <a:r>
              <a:rPr lang="en-GB" dirty="0" smtClean="0"/>
              <a:t>Intimate politics </a:t>
            </a:r>
            <a:r>
              <a:rPr lang="en-GB" dirty="0"/>
              <a:t>may not be </a:t>
            </a:r>
            <a:r>
              <a:rPr lang="en-GB" dirty="0" smtClean="0"/>
              <a:t>shaped by intimate everyday lives</a:t>
            </a:r>
            <a:endParaRPr lang="en-GB" dirty="0"/>
          </a:p>
          <a:p>
            <a:endParaRPr lang="en-GB" dirty="0" smtClean="0"/>
          </a:p>
          <a:p>
            <a:endParaRPr lang="en-GB" dirty="0" smtClean="0"/>
          </a:p>
        </p:txBody>
      </p:sp>
    </p:spTree>
    <p:extLst>
      <p:ext uri="{BB962C8B-B14F-4D97-AF65-F5344CB8AC3E}">
        <p14:creationId xmlns:p14="http://schemas.microsoft.com/office/powerpoint/2010/main" val="23784221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Intimate politics: sex and reproduction </a:t>
            </a:r>
            <a:endParaRPr lang="en-GB" dirty="0"/>
          </a:p>
        </p:txBody>
      </p:sp>
      <p:sp>
        <p:nvSpPr>
          <p:cNvPr id="3" name="Content Placeholder 2"/>
          <p:cNvSpPr>
            <a:spLocks noGrp="1"/>
          </p:cNvSpPr>
          <p:nvPr>
            <p:ph idx="1"/>
          </p:nvPr>
        </p:nvSpPr>
        <p:spPr>
          <a:xfrm>
            <a:off x="457200" y="1600200"/>
            <a:ext cx="8229600" cy="4925144"/>
          </a:xfrm>
        </p:spPr>
        <p:txBody>
          <a:bodyPr>
            <a:normAutofit fontScale="85000" lnSpcReduction="10000"/>
          </a:bodyPr>
          <a:lstStyle/>
          <a:p>
            <a:r>
              <a:rPr lang="en-GB" dirty="0" smtClean="0"/>
              <a:t>Reproductive issues at the very heart of social life (Rapp 1999) </a:t>
            </a:r>
          </a:p>
          <a:p>
            <a:r>
              <a:rPr lang="en-GB" dirty="0" smtClean="0"/>
              <a:t>Culturally </a:t>
            </a:r>
            <a:r>
              <a:rPr lang="en-GB" dirty="0"/>
              <a:t>central because of how reproduction is embedded in family and kinship systems. These are in turn fundamental to the very ordering of society and </a:t>
            </a:r>
            <a:r>
              <a:rPr lang="en-GB" dirty="0" smtClean="0"/>
              <a:t>culture: sexuality, </a:t>
            </a:r>
            <a:r>
              <a:rPr lang="en-GB" dirty="0"/>
              <a:t>gender, </a:t>
            </a:r>
            <a:r>
              <a:rPr lang="en-GB" dirty="0" smtClean="0"/>
              <a:t>race</a:t>
            </a:r>
            <a:endParaRPr lang="en-GB" dirty="0"/>
          </a:p>
          <a:p>
            <a:r>
              <a:rPr lang="en-GB" dirty="0" smtClean="0"/>
              <a:t>Tied in with the perception of the future of the nation</a:t>
            </a:r>
          </a:p>
          <a:p>
            <a:r>
              <a:rPr lang="en-GB" dirty="0" smtClean="0"/>
              <a:t>Linked in with deep seated anxieties around gender and sex (no/access to contraception)</a:t>
            </a:r>
          </a:p>
          <a:p>
            <a:r>
              <a:rPr lang="en-GB" dirty="0"/>
              <a:t>Cultural primacy of sex and reproduction in most people’s lives in terms of manhood, womanhood and adulthood </a:t>
            </a:r>
            <a:endParaRPr lang="en-GB" dirty="0" smtClean="0"/>
          </a:p>
          <a:p>
            <a:endParaRPr lang="en-GB" dirty="0" smtClean="0"/>
          </a:p>
          <a:p>
            <a:endParaRPr lang="en-GB" dirty="0"/>
          </a:p>
        </p:txBody>
      </p:sp>
    </p:spTree>
    <p:extLst>
      <p:ext uri="{BB962C8B-B14F-4D97-AF65-F5344CB8AC3E}">
        <p14:creationId xmlns:p14="http://schemas.microsoft.com/office/powerpoint/2010/main" val="3617515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Reproductive controversies</a:t>
            </a:r>
            <a:endParaRPr lang="en-GB" dirty="0"/>
          </a:p>
        </p:txBody>
      </p:sp>
      <p:sp>
        <p:nvSpPr>
          <p:cNvPr id="3" name="Content Placeholder 2"/>
          <p:cNvSpPr>
            <a:spLocks noGrp="1"/>
          </p:cNvSpPr>
          <p:nvPr>
            <p:ph idx="1"/>
          </p:nvPr>
        </p:nvSpPr>
        <p:spPr>
          <a:xfrm>
            <a:off x="457200" y="1340768"/>
            <a:ext cx="8229600" cy="5184576"/>
          </a:xfrm>
        </p:spPr>
        <p:txBody>
          <a:bodyPr>
            <a:normAutofit fontScale="85000" lnSpcReduction="10000"/>
          </a:bodyPr>
          <a:lstStyle/>
          <a:p>
            <a:r>
              <a:rPr lang="en-GB" dirty="0" smtClean="0"/>
              <a:t>Can we meddle with ‘life itself’ (Franklin 2013)? Can we terminate a pregnancy? Can we ‘help’ the conception of a child? What do with new developing technologies?</a:t>
            </a:r>
          </a:p>
          <a:p>
            <a:r>
              <a:rPr lang="en-GB" dirty="0"/>
              <a:t>Who can be born? </a:t>
            </a:r>
            <a:r>
              <a:rPr lang="en-GB" dirty="0" smtClean="0"/>
              <a:t>(Are some children not desirable?)</a:t>
            </a:r>
            <a:endParaRPr lang="en-GB" dirty="0"/>
          </a:p>
          <a:p>
            <a:r>
              <a:rPr lang="en-GB" dirty="0"/>
              <a:t>Can anyone become a parent? (Are some parents not desirable?) </a:t>
            </a:r>
          </a:p>
          <a:p>
            <a:r>
              <a:rPr lang="en-GB" dirty="0"/>
              <a:t>What </a:t>
            </a:r>
            <a:r>
              <a:rPr lang="en-GB" dirty="0" smtClean="0"/>
              <a:t>family constellations </a:t>
            </a:r>
            <a:r>
              <a:rPr lang="en-GB" dirty="0"/>
              <a:t>can we accept</a:t>
            </a:r>
            <a:r>
              <a:rPr lang="en-GB" dirty="0" smtClean="0"/>
              <a:t>? (Which are unacceptable?)</a:t>
            </a:r>
            <a:endParaRPr lang="en-GB" dirty="0"/>
          </a:p>
          <a:p>
            <a:r>
              <a:rPr lang="en-GB" dirty="0" smtClean="0"/>
              <a:t>What </a:t>
            </a:r>
            <a:r>
              <a:rPr lang="en-GB" dirty="0"/>
              <a:t>makes a mum or a dad? </a:t>
            </a:r>
            <a:r>
              <a:rPr lang="en-GB" dirty="0" smtClean="0"/>
              <a:t>Is there such a thing as a ‘real’ mum or dad? Can we have more than one mum/dad? What defines one?</a:t>
            </a:r>
            <a:endParaRPr lang="en-GB" dirty="0"/>
          </a:p>
          <a:p>
            <a:pPr marL="0" indent="0">
              <a:buNone/>
            </a:pPr>
            <a:endParaRPr lang="en-GB" dirty="0" smtClean="0"/>
          </a:p>
        </p:txBody>
      </p:sp>
    </p:spTree>
    <p:extLst>
      <p:ext uri="{BB962C8B-B14F-4D97-AF65-F5344CB8AC3E}">
        <p14:creationId xmlns:p14="http://schemas.microsoft.com/office/powerpoint/2010/main" val="3179562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Reproduction – passed and current controversies</a:t>
            </a:r>
            <a:endParaRPr lang="en-GB" dirty="0"/>
          </a:p>
        </p:txBody>
      </p:sp>
      <p:sp>
        <p:nvSpPr>
          <p:cNvPr id="3" name="Content Placeholder 2"/>
          <p:cNvSpPr>
            <a:spLocks noGrp="1"/>
          </p:cNvSpPr>
          <p:nvPr>
            <p:ph idx="1"/>
          </p:nvPr>
        </p:nvSpPr>
        <p:spPr>
          <a:xfrm>
            <a:off x="457200" y="1600200"/>
            <a:ext cx="8229600" cy="4925144"/>
          </a:xfrm>
        </p:spPr>
        <p:txBody>
          <a:bodyPr>
            <a:normAutofit fontScale="70000" lnSpcReduction="20000"/>
          </a:bodyPr>
          <a:lstStyle/>
          <a:p>
            <a:r>
              <a:rPr lang="en-GB" dirty="0" smtClean="0"/>
              <a:t>Eugenics movements; forced sterilisation </a:t>
            </a:r>
          </a:p>
          <a:p>
            <a:pPr marL="0" indent="0">
              <a:buNone/>
            </a:pPr>
            <a:r>
              <a:rPr lang="en-GB" dirty="0"/>
              <a:t>	</a:t>
            </a:r>
            <a:r>
              <a:rPr lang="en-GB" dirty="0" smtClean="0"/>
              <a:t>policy US and Europe (Sweden 2013)</a:t>
            </a:r>
          </a:p>
          <a:p>
            <a:r>
              <a:rPr lang="en-GB" dirty="0" smtClean="0"/>
              <a:t>Contraception (and access to it)</a:t>
            </a:r>
          </a:p>
          <a:p>
            <a:r>
              <a:rPr lang="en-GB" dirty="0" smtClean="0"/>
              <a:t>Fertility (and access to it)</a:t>
            </a:r>
          </a:p>
          <a:p>
            <a:r>
              <a:rPr lang="en-GB" dirty="0" smtClean="0"/>
              <a:t>Who can have a child and in what family constellation?</a:t>
            </a:r>
          </a:p>
          <a:p>
            <a:pPr lvl="1"/>
            <a:r>
              <a:rPr lang="en-GB" dirty="0" smtClean="0"/>
              <a:t>Single unmarried women giving their children up for adoption (UK 1950s)</a:t>
            </a:r>
          </a:p>
          <a:p>
            <a:pPr lvl="1"/>
            <a:r>
              <a:rPr lang="en-GB" dirty="0" smtClean="0"/>
              <a:t>Lesbian mum’s not ‘good enough mum’s’ (UK 1970s)</a:t>
            </a:r>
          </a:p>
          <a:p>
            <a:pPr lvl="1"/>
            <a:r>
              <a:rPr lang="en-GB" dirty="0" smtClean="0"/>
              <a:t>Single parents cannot apply for a Parental Order Surrogacy (UK 2016)</a:t>
            </a:r>
          </a:p>
          <a:p>
            <a:pPr lvl="1"/>
            <a:r>
              <a:rPr lang="en-GB" dirty="0" smtClean="0"/>
              <a:t>Single women granted access to donor insemination (Sweden 2016?)</a:t>
            </a:r>
          </a:p>
          <a:p>
            <a:pPr lvl="1"/>
            <a:r>
              <a:rPr lang="en-GB" dirty="0" smtClean="0"/>
              <a:t>Gay/lesbians no access to infertility treatment (Germany, Switzerland, Greece, Italy </a:t>
            </a:r>
            <a:r>
              <a:rPr lang="en-GB" dirty="0" err="1" smtClean="0"/>
              <a:t>etc</a:t>
            </a:r>
            <a:r>
              <a:rPr lang="en-GB" dirty="0" smtClean="0"/>
              <a:t> 2016) or surrogacy (India and Thailand 2015)</a:t>
            </a:r>
            <a:endParaRPr lang="en-GB" dirty="0"/>
          </a:p>
          <a:p>
            <a:r>
              <a:rPr lang="en-GB" dirty="0" smtClean="0"/>
              <a:t>Abortion!? </a:t>
            </a:r>
          </a:p>
          <a:p>
            <a:r>
              <a:rPr lang="en-GB" dirty="0" smtClean="0"/>
              <a:t>Designer babies? Prenatal Genetic Diagnosis, Mitochondrial Donation, Womb transplant, genetically modified embryos </a:t>
            </a:r>
            <a:r>
              <a:rPr lang="en-GB" dirty="0" err="1" smtClean="0"/>
              <a:t>etc</a:t>
            </a:r>
            <a:endParaRPr lang="en-GB" dirty="0" smtClean="0"/>
          </a:p>
          <a:p>
            <a:endParaRPr lang="en-GB" dirty="0" smtClean="0"/>
          </a:p>
          <a:p>
            <a:endParaRPr lang="en-GB"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8184" y="980728"/>
            <a:ext cx="2520280" cy="1867504"/>
          </a:xfrm>
          <a:prstGeom prst="rect">
            <a:avLst/>
          </a:prstGeom>
        </p:spPr>
      </p:pic>
    </p:spTree>
    <p:extLst>
      <p:ext uri="{BB962C8B-B14F-4D97-AF65-F5344CB8AC3E}">
        <p14:creationId xmlns:p14="http://schemas.microsoft.com/office/powerpoint/2010/main" val="4206914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Donor conception (DC)</a:t>
            </a:r>
            <a:endParaRPr lang="en-GB" dirty="0"/>
          </a:p>
        </p:txBody>
      </p:sp>
      <p:sp>
        <p:nvSpPr>
          <p:cNvPr id="3" name="Content Placeholder 2"/>
          <p:cNvSpPr>
            <a:spLocks noGrp="1"/>
          </p:cNvSpPr>
          <p:nvPr>
            <p:ph idx="1"/>
          </p:nvPr>
        </p:nvSpPr>
        <p:spPr>
          <a:xfrm>
            <a:off x="457200" y="1340768"/>
            <a:ext cx="8229600" cy="5328592"/>
          </a:xfrm>
        </p:spPr>
        <p:txBody>
          <a:bodyPr>
            <a:normAutofit fontScale="70000" lnSpcReduction="20000"/>
          </a:bodyPr>
          <a:lstStyle/>
          <a:p>
            <a:r>
              <a:rPr lang="en-GB" dirty="0"/>
              <a:t>Children </a:t>
            </a:r>
            <a:r>
              <a:rPr lang="en-GB" dirty="0" smtClean="0"/>
              <a:t>conceived with the use of an egg</a:t>
            </a:r>
            <a:r>
              <a:rPr lang="en-GB" dirty="0"/>
              <a:t>, sperm or embryo </a:t>
            </a:r>
            <a:r>
              <a:rPr lang="en-GB" dirty="0" smtClean="0"/>
              <a:t>donor/s</a:t>
            </a:r>
            <a:endParaRPr lang="en-GB" dirty="0"/>
          </a:p>
          <a:p>
            <a:r>
              <a:rPr lang="en-GB" dirty="0" smtClean="0"/>
              <a:t>Around </a:t>
            </a:r>
            <a:r>
              <a:rPr lang="en-GB" dirty="0"/>
              <a:t>35000 children born as a result of donor conception in the UK since </a:t>
            </a:r>
            <a:r>
              <a:rPr lang="en-GB" dirty="0" smtClean="0"/>
              <a:t>1991</a:t>
            </a:r>
          </a:p>
          <a:p>
            <a:r>
              <a:rPr lang="en-GB" dirty="0" smtClean="0"/>
              <a:t>DC stands is sharp contrast to biologically centred understandings of kinship</a:t>
            </a:r>
          </a:p>
          <a:p>
            <a:r>
              <a:rPr lang="en-GB" dirty="0" smtClean="0"/>
              <a:t>Raises all </a:t>
            </a:r>
            <a:r>
              <a:rPr lang="en-GB" dirty="0"/>
              <a:t>sorts of </a:t>
            </a:r>
            <a:r>
              <a:rPr lang="en-GB" dirty="0" smtClean="0"/>
              <a:t>questions, for parents, cultures and societies:</a:t>
            </a:r>
          </a:p>
          <a:p>
            <a:pPr lvl="1"/>
            <a:r>
              <a:rPr lang="en-GB" dirty="0"/>
              <a:t>How to best manage the genetic involvement of another person, not acting as the mother or father of the conceived child?</a:t>
            </a:r>
          </a:p>
          <a:p>
            <a:pPr lvl="1"/>
            <a:r>
              <a:rPr lang="en-GB" dirty="0" smtClean="0"/>
              <a:t>Who is the ‘real’ </a:t>
            </a:r>
            <a:r>
              <a:rPr lang="en-GB" dirty="0"/>
              <a:t>parent? </a:t>
            </a:r>
            <a:r>
              <a:rPr lang="en-GB" dirty="0" smtClean="0"/>
              <a:t>What is a mum/dad?</a:t>
            </a:r>
          </a:p>
          <a:p>
            <a:pPr lvl="1"/>
            <a:r>
              <a:rPr lang="en-GB" dirty="0" smtClean="0"/>
              <a:t>What role does the donor have in the family, and in relation to the child? </a:t>
            </a:r>
          </a:p>
          <a:p>
            <a:pPr lvl="1"/>
            <a:r>
              <a:rPr lang="en-GB" dirty="0" smtClean="0"/>
              <a:t>What is the role of ‘social</a:t>
            </a:r>
            <a:r>
              <a:rPr lang="en-GB" dirty="0"/>
              <a:t>’ (legal) </a:t>
            </a:r>
            <a:r>
              <a:rPr lang="en-GB" dirty="0" smtClean="0"/>
              <a:t>parent?</a:t>
            </a:r>
            <a:endParaRPr lang="en-GB" dirty="0"/>
          </a:p>
          <a:p>
            <a:pPr lvl="1"/>
            <a:r>
              <a:rPr lang="en-GB" dirty="0" smtClean="0"/>
              <a:t>Does the child need to know about their genetic origins?</a:t>
            </a:r>
          </a:p>
          <a:p>
            <a:pPr lvl="1"/>
            <a:r>
              <a:rPr lang="en-GB" dirty="0" smtClean="0"/>
              <a:t>How to answer all these questions when donors are involved/known?</a:t>
            </a:r>
          </a:p>
          <a:p>
            <a:endParaRPr lang="en-GB" dirty="0"/>
          </a:p>
        </p:txBody>
      </p:sp>
    </p:spTree>
    <p:extLst>
      <p:ext uri="{BB962C8B-B14F-4D97-AF65-F5344CB8AC3E}">
        <p14:creationId xmlns:p14="http://schemas.microsoft.com/office/powerpoint/2010/main" val="1080577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Solution 1: Keep it a secret</a:t>
            </a:r>
            <a:endParaRPr lang="en-GB" dirty="0"/>
          </a:p>
        </p:txBody>
      </p:sp>
      <p:sp>
        <p:nvSpPr>
          <p:cNvPr id="3" name="Content Placeholder 2"/>
          <p:cNvSpPr>
            <a:spLocks noGrp="1"/>
          </p:cNvSpPr>
          <p:nvPr>
            <p:ph idx="1"/>
          </p:nvPr>
        </p:nvSpPr>
        <p:spPr>
          <a:xfrm>
            <a:off x="457200" y="1600200"/>
            <a:ext cx="8229600" cy="4925144"/>
          </a:xfrm>
        </p:spPr>
        <p:txBody>
          <a:bodyPr>
            <a:normAutofit fontScale="85000" lnSpcReduction="10000"/>
          </a:bodyPr>
          <a:lstStyle/>
          <a:p>
            <a:r>
              <a:rPr lang="en-GB" dirty="0" smtClean="0"/>
              <a:t>It used to be that donor conception was managed through secrecy</a:t>
            </a:r>
          </a:p>
          <a:p>
            <a:r>
              <a:rPr lang="en-GB" dirty="0" smtClean="0"/>
              <a:t>Historically is was linked to adultery</a:t>
            </a:r>
            <a:r>
              <a:rPr lang="en-GB" dirty="0"/>
              <a:t>, illegitimate child birth and </a:t>
            </a:r>
            <a:r>
              <a:rPr lang="en-GB" dirty="0" smtClean="0"/>
              <a:t>barrenness</a:t>
            </a:r>
          </a:p>
          <a:p>
            <a:pPr lvl="1"/>
            <a:r>
              <a:rPr lang="en-GB" dirty="0" smtClean="0"/>
              <a:t>Donor insemination widely condemned, e.g. 1940s</a:t>
            </a:r>
          </a:p>
          <a:p>
            <a:r>
              <a:rPr lang="en-GB" dirty="0"/>
              <a:t>Never criminalised, but widely socially stigmatised</a:t>
            </a:r>
          </a:p>
          <a:p>
            <a:r>
              <a:rPr lang="en-GB" dirty="0" smtClean="0"/>
              <a:t>Deeply controversial, so governed </a:t>
            </a:r>
            <a:r>
              <a:rPr lang="en-GB" dirty="0"/>
              <a:t>through secrecy </a:t>
            </a:r>
            <a:endParaRPr lang="en-GB" dirty="0" smtClean="0"/>
          </a:p>
          <a:p>
            <a:r>
              <a:rPr lang="en-GB" dirty="0" smtClean="0"/>
              <a:t>Parents </a:t>
            </a:r>
            <a:r>
              <a:rPr lang="en-GB" dirty="0"/>
              <a:t>were encouraged to keep the donation a </a:t>
            </a:r>
            <a:r>
              <a:rPr lang="en-GB" dirty="0" smtClean="0"/>
              <a:t>secret; seen in the best interest of children. This continued in the </a:t>
            </a:r>
            <a:r>
              <a:rPr lang="en-GB" dirty="0"/>
              <a:t>70s and </a:t>
            </a:r>
            <a:r>
              <a:rPr lang="en-GB" dirty="0" smtClean="0"/>
              <a:t>80s when (sperm) donation became more common, and egg donation became possible</a:t>
            </a:r>
          </a:p>
        </p:txBody>
      </p:sp>
    </p:spTree>
    <p:extLst>
      <p:ext uri="{BB962C8B-B14F-4D97-AF65-F5344CB8AC3E}">
        <p14:creationId xmlns:p14="http://schemas.microsoft.com/office/powerpoint/2010/main" val="3002400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Donation </a:t>
            </a:r>
            <a:r>
              <a:rPr lang="en-GB" smtClean="0"/>
              <a:t>and the law</a:t>
            </a:r>
            <a:endParaRPr lang="en-GB"/>
          </a:p>
        </p:txBody>
      </p:sp>
      <p:sp>
        <p:nvSpPr>
          <p:cNvPr id="3" name="Text Placeholder 2"/>
          <p:cNvSpPr>
            <a:spLocks noGrp="1"/>
          </p:cNvSpPr>
          <p:nvPr>
            <p:ph type="body" idx="1"/>
          </p:nvPr>
        </p:nvSpPr>
        <p:spPr/>
        <p:txBody>
          <a:bodyPr>
            <a:normAutofit fontScale="92500" lnSpcReduction="10000"/>
          </a:bodyPr>
          <a:lstStyle/>
          <a:p>
            <a:r>
              <a:rPr lang="en-GB" dirty="0" smtClean="0"/>
              <a:t>Used to be that donor offspring were legally speaking ‘illegitimate’ (i.e. conceived outside wedlock) and </a:t>
            </a:r>
            <a:r>
              <a:rPr lang="en-GB" dirty="0" smtClean="0"/>
              <a:t>the donor was </a:t>
            </a:r>
            <a:r>
              <a:rPr lang="en-GB" dirty="0" smtClean="0"/>
              <a:t>the legal parent until </a:t>
            </a:r>
            <a:r>
              <a:rPr lang="en-GB" dirty="0"/>
              <a:t>The Family Law Reform </a:t>
            </a:r>
            <a:r>
              <a:rPr lang="en-GB" dirty="0" smtClean="0"/>
              <a:t>Act (1987</a:t>
            </a:r>
            <a:r>
              <a:rPr lang="en-GB" dirty="0"/>
              <a:t>)</a:t>
            </a:r>
            <a:endParaRPr lang="en-GB" dirty="0" smtClean="0"/>
          </a:p>
          <a:p>
            <a:r>
              <a:rPr lang="en-GB" dirty="0" smtClean="0"/>
              <a:t>Donor since have no legal rights or obligations in relation to their donor offspring</a:t>
            </a:r>
          </a:p>
          <a:p>
            <a:r>
              <a:rPr lang="en-GB" dirty="0" smtClean="0"/>
              <a:t>First law regulating donors specifically in Britain Human Fertilisation and Embryology Act 1990</a:t>
            </a:r>
          </a:p>
          <a:p>
            <a:r>
              <a:rPr lang="en-GB" dirty="0" smtClean="0"/>
              <a:t>UK donors anonymous - no records accessible by offspring (until 2005)</a:t>
            </a:r>
          </a:p>
          <a:p>
            <a:endParaRPr lang="en-GB" dirty="0"/>
          </a:p>
        </p:txBody>
      </p:sp>
    </p:spTree>
    <p:extLst>
      <p:ext uri="{BB962C8B-B14F-4D97-AF65-F5344CB8AC3E}">
        <p14:creationId xmlns:p14="http://schemas.microsoft.com/office/powerpoint/2010/main" val="3469562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Solution 2: Openness</a:t>
            </a:r>
            <a:endParaRPr lang="en-GB" dirty="0"/>
          </a:p>
        </p:txBody>
      </p:sp>
      <p:sp>
        <p:nvSpPr>
          <p:cNvPr id="3" name="Content Placeholder 2"/>
          <p:cNvSpPr>
            <a:spLocks noGrp="1"/>
          </p:cNvSpPr>
          <p:nvPr>
            <p:ph idx="1"/>
          </p:nvPr>
        </p:nvSpPr>
        <p:spPr>
          <a:xfrm>
            <a:off x="457200" y="1340768"/>
            <a:ext cx="8229600" cy="5184576"/>
          </a:xfrm>
        </p:spPr>
        <p:txBody>
          <a:bodyPr>
            <a:normAutofit/>
          </a:bodyPr>
          <a:lstStyle/>
          <a:p>
            <a:r>
              <a:rPr lang="en-GB" dirty="0" smtClean="0"/>
              <a:t>But a moral shift in perception has taken place</a:t>
            </a:r>
          </a:p>
          <a:p>
            <a:r>
              <a:rPr lang="en-GB" dirty="0" smtClean="0"/>
              <a:t>A move towards more openness in the UK started in the early 1990s</a:t>
            </a:r>
          </a:p>
          <a:p>
            <a:r>
              <a:rPr lang="en-GB" b="1" dirty="0"/>
              <a:t>UK ended donor anonymity 2005</a:t>
            </a:r>
          </a:p>
          <a:p>
            <a:r>
              <a:rPr lang="en-GB" dirty="0"/>
              <a:t>With the revised Human Fertilisation and Embryology Act 2008, parents are now strongly encouraged to be </a:t>
            </a:r>
            <a:r>
              <a:rPr lang="en-GB" dirty="0" smtClean="0"/>
              <a:t>open</a:t>
            </a:r>
            <a:endParaRPr lang="en-GB" dirty="0"/>
          </a:p>
        </p:txBody>
      </p:sp>
    </p:spTree>
    <p:extLst>
      <p:ext uri="{BB962C8B-B14F-4D97-AF65-F5344CB8AC3E}">
        <p14:creationId xmlns:p14="http://schemas.microsoft.com/office/powerpoint/2010/main" val="3218170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1045</TotalTime>
  <Words>2578</Words>
  <Application>Microsoft Office PowerPoint</Application>
  <PresentationFormat>On-screen Show (4:3)</PresentationFormat>
  <Paragraphs>215</Paragraphs>
  <Slides>22</Slides>
  <Notes>16</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 On infertility, genetic donation and ‘real’ mums and dads: Politics of intimate lives </vt:lpstr>
      <vt:lpstr>Outline of talk</vt:lpstr>
      <vt:lpstr>Intimate politics: sex and reproduction </vt:lpstr>
      <vt:lpstr>Reproductive controversies</vt:lpstr>
      <vt:lpstr>Reproduction – passed and current controversies</vt:lpstr>
      <vt:lpstr>Donor conception (DC)</vt:lpstr>
      <vt:lpstr>Solution 1: Keep it a secret</vt:lpstr>
      <vt:lpstr>Donation and the law</vt:lpstr>
      <vt:lpstr>Solution 2: Openness</vt:lpstr>
      <vt:lpstr>This politics of openness</vt:lpstr>
      <vt:lpstr>Openness as ‘good for children’ </vt:lpstr>
      <vt:lpstr>‘The right to know who you are’</vt:lpstr>
      <vt:lpstr>‘The kids are not alright’</vt:lpstr>
      <vt:lpstr>Politics… and everyday life</vt:lpstr>
      <vt:lpstr>Sociological study into parents’ experiences of sharing information</vt:lpstr>
      <vt:lpstr>Sharing information with children</vt:lpstr>
      <vt:lpstr>PowerPoint Presentation</vt:lpstr>
      <vt:lpstr>Sharing information with wider family</vt:lpstr>
      <vt:lpstr>PowerPoint Presentation</vt:lpstr>
      <vt:lpstr>PowerPoint Presentation</vt:lpstr>
      <vt:lpstr>Insights of everyday life data</vt:lpstr>
      <vt:lpstr>Politics of openness, ‘real’ mums and dads, and everyday life</vt:lpstr>
    </vt:vector>
  </TitlesOfParts>
  <Company>University of Manchester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Researching family sensitivities: Donor conception, secrecy and family life</dc:title>
  <dc:creator>Petra Nordqvist</dc:creator>
  <cp:lastModifiedBy>Petra Nordqvist</cp:lastModifiedBy>
  <cp:revision>76</cp:revision>
  <cp:lastPrinted>2016-01-25T09:28:35Z</cp:lastPrinted>
  <dcterms:created xsi:type="dcterms:W3CDTF">2014-11-26T14:03:24Z</dcterms:created>
  <dcterms:modified xsi:type="dcterms:W3CDTF">2016-01-25T09:28:41Z</dcterms:modified>
</cp:coreProperties>
</file>